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 id="2147483748" r:id="rId5"/>
  </p:sldMasterIdLst>
  <p:notesMasterIdLst>
    <p:notesMasterId r:id="rId35"/>
  </p:notesMasterIdLst>
  <p:handoutMasterIdLst>
    <p:handoutMasterId r:id="rId36"/>
  </p:handoutMasterIdLst>
  <p:sldIdLst>
    <p:sldId id="305" r:id="rId6"/>
    <p:sldId id="358" r:id="rId7"/>
    <p:sldId id="363" r:id="rId8"/>
    <p:sldId id="371" r:id="rId9"/>
    <p:sldId id="360" r:id="rId10"/>
    <p:sldId id="372" r:id="rId11"/>
    <p:sldId id="333" r:id="rId12"/>
    <p:sldId id="367" r:id="rId13"/>
    <p:sldId id="374" r:id="rId14"/>
    <p:sldId id="399" r:id="rId15"/>
    <p:sldId id="334" r:id="rId16"/>
    <p:sldId id="337" r:id="rId17"/>
    <p:sldId id="340" r:id="rId18"/>
    <p:sldId id="339" r:id="rId19"/>
    <p:sldId id="342" r:id="rId20"/>
    <p:sldId id="343" r:id="rId21"/>
    <p:sldId id="391" r:id="rId22"/>
    <p:sldId id="344" r:id="rId23"/>
    <p:sldId id="345" r:id="rId24"/>
    <p:sldId id="346" r:id="rId25"/>
    <p:sldId id="347" r:id="rId26"/>
    <p:sldId id="392" r:id="rId27"/>
    <p:sldId id="394" r:id="rId28"/>
    <p:sldId id="393" r:id="rId29"/>
    <p:sldId id="396" r:id="rId30"/>
    <p:sldId id="395" r:id="rId31"/>
    <p:sldId id="397" r:id="rId32"/>
    <p:sldId id="398" r:id="rId33"/>
    <p:sldId id="362"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C"/>
    <a:srgbClr val="007635"/>
    <a:srgbClr val="009A46"/>
    <a:srgbClr val="1F4A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400" autoAdjust="0"/>
  </p:normalViewPr>
  <p:slideViewPr>
    <p:cSldViewPr>
      <p:cViewPr varScale="1">
        <p:scale>
          <a:sx n="121" d="100"/>
          <a:sy n="121" d="100"/>
        </p:scale>
        <p:origin x="13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2626"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CAB66D6-F861-4932-9B3E-BA82C7E2CE06}" type="datetimeFigureOut">
              <a:rPr lang="en-US" smtClean="0"/>
              <a:pPr/>
              <a:t>3/25/2024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A55FC2-A243-4DA7-A1AB-303FA66DB6A9}" type="slidenum">
              <a:rPr lang="en-US" smtClean="0"/>
              <a:pPr/>
              <a:t>‹#›</a:t>
            </a:fld>
            <a:endParaRPr lang="en-US" dirty="0"/>
          </a:p>
        </p:txBody>
      </p:sp>
    </p:spTree>
    <p:extLst>
      <p:ext uri="{BB962C8B-B14F-4D97-AF65-F5344CB8AC3E}">
        <p14:creationId xmlns:p14="http://schemas.microsoft.com/office/powerpoint/2010/main" val="3852564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180645-ADE7-4CE0-A660-460E4516D22A}" type="datetimeFigureOut">
              <a:rPr lang="en-US" smtClean="0"/>
              <a:pPr/>
              <a:t>3/25/2024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325023-36B1-4611-AC7C-DDB5E2564E12}" type="slidenum">
              <a:rPr lang="en-US" smtClean="0"/>
              <a:pPr/>
              <a:t>‹#›</a:t>
            </a:fld>
            <a:endParaRPr lang="en-US" dirty="0"/>
          </a:p>
        </p:txBody>
      </p:sp>
    </p:spTree>
    <p:extLst>
      <p:ext uri="{BB962C8B-B14F-4D97-AF65-F5344CB8AC3E}">
        <p14:creationId xmlns:p14="http://schemas.microsoft.com/office/powerpoint/2010/main" val="234682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BFB5BBD8-B235-4B6C-8A11-2B193697DD17}" type="slidenum">
              <a:rPr lang="en-US">
                <a:solidFill>
                  <a:prstClr val="black"/>
                </a:solidFill>
                <a:latin typeface="Calibri" panose="020F0502020204030204"/>
              </a:rPr>
              <a:pPr defTabSz="931774">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28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10</a:t>
            </a:fld>
            <a:endParaRPr lang="en-US" dirty="0"/>
          </a:p>
        </p:txBody>
      </p:sp>
    </p:spTree>
    <p:extLst>
      <p:ext uri="{BB962C8B-B14F-4D97-AF65-F5344CB8AC3E}">
        <p14:creationId xmlns:p14="http://schemas.microsoft.com/office/powerpoint/2010/main" val="4054947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11</a:t>
            </a:fld>
            <a:endParaRPr lang="en-US" dirty="0"/>
          </a:p>
        </p:txBody>
      </p:sp>
    </p:spTree>
    <p:extLst>
      <p:ext uri="{BB962C8B-B14F-4D97-AF65-F5344CB8AC3E}">
        <p14:creationId xmlns:p14="http://schemas.microsoft.com/office/powerpoint/2010/main" val="143510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12</a:t>
            </a:fld>
            <a:endParaRPr lang="en-US" dirty="0"/>
          </a:p>
        </p:txBody>
      </p:sp>
    </p:spTree>
    <p:extLst>
      <p:ext uri="{BB962C8B-B14F-4D97-AF65-F5344CB8AC3E}">
        <p14:creationId xmlns:p14="http://schemas.microsoft.com/office/powerpoint/2010/main" val="306932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13</a:t>
            </a:fld>
            <a:endParaRPr lang="en-US" dirty="0"/>
          </a:p>
        </p:txBody>
      </p:sp>
    </p:spTree>
    <p:extLst>
      <p:ext uri="{BB962C8B-B14F-4D97-AF65-F5344CB8AC3E}">
        <p14:creationId xmlns:p14="http://schemas.microsoft.com/office/powerpoint/2010/main" val="1082129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14</a:t>
            </a:fld>
            <a:endParaRPr lang="en-US" dirty="0"/>
          </a:p>
        </p:txBody>
      </p:sp>
    </p:spTree>
    <p:extLst>
      <p:ext uri="{BB962C8B-B14F-4D97-AF65-F5344CB8AC3E}">
        <p14:creationId xmlns:p14="http://schemas.microsoft.com/office/powerpoint/2010/main" val="4153912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15</a:t>
            </a:fld>
            <a:endParaRPr lang="en-US" dirty="0"/>
          </a:p>
        </p:txBody>
      </p:sp>
    </p:spTree>
    <p:extLst>
      <p:ext uri="{BB962C8B-B14F-4D97-AF65-F5344CB8AC3E}">
        <p14:creationId xmlns:p14="http://schemas.microsoft.com/office/powerpoint/2010/main" val="3366183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16</a:t>
            </a:fld>
            <a:endParaRPr lang="en-US" dirty="0"/>
          </a:p>
        </p:txBody>
      </p:sp>
    </p:spTree>
    <p:extLst>
      <p:ext uri="{BB962C8B-B14F-4D97-AF65-F5344CB8AC3E}">
        <p14:creationId xmlns:p14="http://schemas.microsoft.com/office/powerpoint/2010/main" val="1990079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17</a:t>
            </a:fld>
            <a:endParaRPr lang="en-US" dirty="0"/>
          </a:p>
        </p:txBody>
      </p:sp>
    </p:spTree>
    <p:extLst>
      <p:ext uri="{BB962C8B-B14F-4D97-AF65-F5344CB8AC3E}">
        <p14:creationId xmlns:p14="http://schemas.microsoft.com/office/powerpoint/2010/main" val="3603614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18</a:t>
            </a:fld>
            <a:endParaRPr lang="en-US" dirty="0"/>
          </a:p>
        </p:txBody>
      </p:sp>
    </p:spTree>
    <p:extLst>
      <p:ext uri="{BB962C8B-B14F-4D97-AF65-F5344CB8AC3E}">
        <p14:creationId xmlns:p14="http://schemas.microsoft.com/office/powerpoint/2010/main" val="3603614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19</a:t>
            </a:fld>
            <a:endParaRPr lang="en-US" dirty="0"/>
          </a:p>
        </p:txBody>
      </p:sp>
    </p:spTree>
    <p:extLst>
      <p:ext uri="{BB962C8B-B14F-4D97-AF65-F5344CB8AC3E}">
        <p14:creationId xmlns:p14="http://schemas.microsoft.com/office/powerpoint/2010/main" val="392625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a:t>
            </a:fld>
            <a:endParaRPr lang="en-US" dirty="0"/>
          </a:p>
        </p:txBody>
      </p:sp>
    </p:spTree>
    <p:extLst>
      <p:ext uri="{BB962C8B-B14F-4D97-AF65-F5344CB8AC3E}">
        <p14:creationId xmlns:p14="http://schemas.microsoft.com/office/powerpoint/2010/main" val="4166370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20</a:t>
            </a:fld>
            <a:endParaRPr lang="en-US" dirty="0"/>
          </a:p>
        </p:txBody>
      </p:sp>
    </p:spTree>
    <p:extLst>
      <p:ext uri="{BB962C8B-B14F-4D97-AF65-F5344CB8AC3E}">
        <p14:creationId xmlns:p14="http://schemas.microsoft.com/office/powerpoint/2010/main" val="3421796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21</a:t>
            </a:fld>
            <a:endParaRPr lang="en-US" dirty="0"/>
          </a:p>
        </p:txBody>
      </p:sp>
    </p:spTree>
    <p:extLst>
      <p:ext uri="{BB962C8B-B14F-4D97-AF65-F5344CB8AC3E}">
        <p14:creationId xmlns:p14="http://schemas.microsoft.com/office/powerpoint/2010/main" val="690869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22</a:t>
            </a:fld>
            <a:endParaRPr lang="en-US" dirty="0"/>
          </a:p>
        </p:txBody>
      </p:sp>
    </p:spTree>
    <p:extLst>
      <p:ext uri="{BB962C8B-B14F-4D97-AF65-F5344CB8AC3E}">
        <p14:creationId xmlns:p14="http://schemas.microsoft.com/office/powerpoint/2010/main" val="3447998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23</a:t>
            </a:fld>
            <a:endParaRPr lang="en-US" dirty="0"/>
          </a:p>
        </p:txBody>
      </p:sp>
    </p:spTree>
    <p:extLst>
      <p:ext uri="{BB962C8B-B14F-4D97-AF65-F5344CB8AC3E}">
        <p14:creationId xmlns:p14="http://schemas.microsoft.com/office/powerpoint/2010/main" val="773078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24</a:t>
            </a:fld>
            <a:endParaRPr lang="en-US" dirty="0"/>
          </a:p>
        </p:txBody>
      </p:sp>
    </p:spTree>
    <p:extLst>
      <p:ext uri="{BB962C8B-B14F-4D97-AF65-F5344CB8AC3E}">
        <p14:creationId xmlns:p14="http://schemas.microsoft.com/office/powerpoint/2010/main" val="173371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25</a:t>
            </a:fld>
            <a:endParaRPr lang="en-US" dirty="0"/>
          </a:p>
        </p:txBody>
      </p:sp>
    </p:spTree>
    <p:extLst>
      <p:ext uri="{BB962C8B-B14F-4D97-AF65-F5344CB8AC3E}">
        <p14:creationId xmlns:p14="http://schemas.microsoft.com/office/powerpoint/2010/main" val="3561680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26</a:t>
            </a:fld>
            <a:endParaRPr lang="en-US" dirty="0"/>
          </a:p>
        </p:txBody>
      </p:sp>
    </p:spTree>
    <p:extLst>
      <p:ext uri="{BB962C8B-B14F-4D97-AF65-F5344CB8AC3E}">
        <p14:creationId xmlns:p14="http://schemas.microsoft.com/office/powerpoint/2010/main" val="3919178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27</a:t>
            </a:fld>
            <a:endParaRPr lang="en-US" dirty="0"/>
          </a:p>
        </p:txBody>
      </p:sp>
    </p:spTree>
    <p:extLst>
      <p:ext uri="{BB962C8B-B14F-4D97-AF65-F5344CB8AC3E}">
        <p14:creationId xmlns:p14="http://schemas.microsoft.com/office/powerpoint/2010/main" val="923045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28</a:t>
            </a:fld>
            <a:endParaRPr lang="en-US" dirty="0"/>
          </a:p>
        </p:txBody>
      </p:sp>
    </p:spTree>
    <p:extLst>
      <p:ext uri="{BB962C8B-B14F-4D97-AF65-F5344CB8AC3E}">
        <p14:creationId xmlns:p14="http://schemas.microsoft.com/office/powerpoint/2010/main" val="610862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29</a:t>
            </a:fld>
            <a:endParaRPr lang="en-US" dirty="0"/>
          </a:p>
        </p:txBody>
      </p:sp>
    </p:spTree>
    <p:extLst>
      <p:ext uri="{BB962C8B-B14F-4D97-AF65-F5344CB8AC3E}">
        <p14:creationId xmlns:p14="http://schemas.microsoft.com/office/powerpoint/2010/main" val="264643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3</a:t>
            </a:fld>
            <a:endParaRPr lang="en-US" dirty="0"/>
          </a:p>
        </p:txBody>
      </p:sp>
    </p:spTree>
    <p:extLst>
      <p:ext uri="{BB962C8B-B14F-4D97-AF65-F5344CB8AC3E}">
        <p14:creationId xmlns:p14="http://schemas.microsoft.com/office/powerpoint/2010/main" val="380435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4</a:t>
            </a:fld>
            <a:endParaRPr lang="en-US" dirty="0"/>
          </a:p>
        </p:txBody>
      </p:sp>
    </p:spTree>
    <p:extLst>
      <p:ext uri="{BB962C8B-B14F-4D97-AF65-F5344CB8AC3E}">
        <p14:creationId xmlns:p14="http://schemas.microsoft.com/office/powerpoint/2010/main" val="159597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5</a:t>
            </a:fld>
            <a:endParaRPr lang="en-US" dirty="0"/>
          </a:p>
        </p:txBody>
      </p:sp>
    </p:spTree>
    <p:extLst>
      <p:ext uri="{BB962C8B-B14F-4D97-AF65-F5344CB8AC3E}">
        <p14:creationId xmlns:p14="http://schemas.microsoft.com/office/powerpoint/2010/main" val="398900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6</a:t>
            </a:fld>
            <a:endParaRPr lang="en-US" dirty="0"/>
          </a:p>
        </p:txBody>
      </p:sp>
    </p:spTree>
    <p:extLst>
      <p:ext uri="{BB962C8B-B14F-4D97-AF65-F5344CB8AC3E}">
        <p14:creationId xmlns:p14="http://schemas.microsoft.com/office/powerpoint/2010/main" val="221594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7</a:t>
            </a:fld>
            <a:endParaRPr lang="en-US" dirty="0"/>
          </a:p>
        </p:txBody>
      </p:sp>
    </p:spTree>
    <p:extLst>
      <p:ext uri="{BB962C8B-B14F-4D97-AF65-F5344CB8AC3E}">
        <p14:creationId xmlns:p14="http://schemas.microsoft.com/office/powerpoint/2010/main" val="2226566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8</a:t>
            </a:fld>
            <a:endParaRPr lang="en-US" dirty="0"/>
          </a:p>
        </p:txBody>
      </p:sp>
    </p:spTree>
    <p:extLst>
      <p:ext uri="{BB962C8B-B14F-4D97-AF65-F5344CB8AC3E}">
        <p14:creationId xmlns:p14="http://schemas.microsoft.com/office/powerpoint/2010/main" val="222656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25023-36B1-4611-AC7C-DDB5E2564E12}" type="slidenum">
              <a:rPr lang="en-US" smtClean="0"/>
              <a:pPr/>
              <a:t>9</a:t>
            </a:fld>
            <a:endParaRPr lang="en-US" dirty="0"/>
          </a:p>
        </p:txBody>
      </p:sp>
    </p:spTree>
    <p:extLst>
      <p:ext uri="{BB962C8B-B14F-4D97-AF65-F5344CB8AC3E}">
        <p14:creationId xmlns:p14="http://schemas.microsoft.com/office/powerpoint/2010/main" val="1716716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a:spLocks noGrp="1" noRot="1" noMove="1" noResize="1" noEditPoints="1" noAdjustHandles="1" noChangeArrowheads="1" noChangeShapeType="1"/>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Right Triangle 10">
            <a:extLst>
              <a:ext uri="{FF2B5EF4-FFF2-40B4-BE49-F238E27FC236}">
                <a16:creationId xmlns:a16="http://schemas.microsoft.com/office/drawing/2014/main" id="{037924D2-2AB4-4BE1-9687-836615C72DFC}"/>
              </a:ext>
            </a:extLst>
          </p:cNvPr>
          <p:cNvSpPr/>
          <p:nvPr/>
        </p:nvSpPr>
        <p:spPr>
          <a:xfrm flipV="1">
            <a:off x="0" y="-6"/>
            <a:ext cx="7968996"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B2FC49-9C1F-2516-3F03-2C8F7F30CF0F}"/>
              </a:ext>
            </a:extLst>
          </p:cNvPr>
          <p:cNvGrpSpPr/>
          <p:nvPr/>
        </p:nvGrpSpPr>
        <p:grpSpPr>
          <a:xfrm>
            <a:off x="582132" y="2926872"/>
            <a:ext cx="2227625" cy="2596104"/>
            <a:chOff x="776176" y="2926872"/>
            <a:chExt cx="2970166" cy="2596104"/>
          </a:xfrm>
        </p:grpSpPr>
        <p:sp>
          <p:nvSpPr>
            <p:cNvPr id="7" name="Hexagon 6">
              <a:extLst>
                <a:ext uri="{FF2B5EF4-FFF2-40B4-BE49-F238E27FC236}">
                  <a16:creationId xmlns:a16="http://schemas.microsoft.com/office/drawing/2014/main" id="{D86F0DC8-EA4C-E2BB-05DC-A9F301BDD1BF}"/>
                </a:ext>
                <a:ext uri="{C183D7F6-B498-43B3-948B-1728B52AA6E4}">
                  <adec:decorative xmlns:adec="http://schemas.microsoft.com/office/drawing/2017/decorative" val="1"/>
                </a:ext>
              </a:extLst>
            </p:cNvPr>
            <p:cNvSpPr/>
            <p:nvPr/>
          </p:nvSpPr>
          <p:spPr>
            <a:xfrm rot="16200000">
              <a:off x="1031414" y="2808048"/>
              <a:ext cx="2459690" cy="2970165"/>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Logo, company name&#10;&#10;Description automatically generated">
              <a:extLst>
                <a:ext uri="{FF2B5EF4-FFF2-40B4-BE49-F238E27FC236}">
                  <a16:creationId xmlns:a16="http://schemas.microsoft.com/office/drawing/2014/main" id="{F08A10D7-7037-A3D8-40BD-54425E09168B}"/>
                </a:ext>
              </a:extLst>
            </p:cNvPr>
            <p:cNvPicPr/>
            <p:nvPr/>
          </p:nvPicPr>
          <p:blipFill>
            <a:blip r:embed="rId2"/>
            <a:stretch>
              <a:fillRect/>
            </a:stretch>
          </p:blipFill>
          <p:spPr>
            <a:xfrm>
              <a:off x="874028" y="2926872"/>
              <a:ext cx="2872314" cy="1992818"/>
            </a:xfrm>
            <a:prstGeom prst="rect">
              <a:avLst/>
            </a:prstGeom>
          </p:spPr>
        </p:pic>
      </p:grpSp>
      <p:sp>
        <p:nvSpPr>
          <p:cNvPr id="18" name="Title 17">
            <a:extLst>
              <a:ext uri="{FF2B5EF4-FFF2-40B4-BE49-F238E27FC236}">
                <a16:creationId xmlns:a16="http://schemas.microsoft.com/office/drawing/2014/main" id="{D354BDC8-1660-32FD-C8AF-E6498DC5B277}"/>
              </a:ext>
            </a:extLst>
          </p:cNvPr>
          <p:cNvSpPr>
            <a:spLocks noGrp="1"/>
          </p:cNvSpPr>
          <p:nvPr>
            <p:ph type="title"/>
          </p:nvPr>
        </p:nvSpPr>
        <p:spPr>
          <a:xfrm>
            <a:off x="4226293" y="2563948"/>
            <a:ext cx="4724458" cy="1147968"/>
          </a:xfrm>
        </p:spPr>
        <p:txBody>
          <a:bodyPr/>
          <a:lstStyle/>
          <a:p>
            <a:r>
              <a:rPr lang="en-US"/>
              <a:t>Click to edit Master title style</a:t>
            </a:r>
          </a:p>
        </p:txBody>
      </p:sp>
      <p:sp>
        <p:nvSpPr>
          <p:cNvPr id="21" name="Text Placeholder 4" title="Subtitle">
            <a:extLst>
              <a:ext uri="{FF2B5EF4-FFF2-40B4-BE49-F238E27FC236}">
                <a16:creationId xmlns:a16="http://schemas.microsoft.com/office/drawing/2014/main" id="{74D1677B-781F-36D6-744C-A386754300FC}"/>
              </a:ext>
            </a:extLst>
          </p:cNvPr>
          <p:cNvSpPr>
            <a:spLocks noGrp="1"/>
          </p:cNvSpPr>
          <p:nvPr>
            <p:ph type="body" sz="quarter" idx="16" hasCustomPrompt="1"/>
          </p:nvPr>
        </p:nvSpPr>
        <p:spPr>
          <a:xfrm>
            <a:off x="4319730" y="3730609"/>
            <a:ext cx="3649266" cy="1341012"/>
          </a:xfrm>
          <a:prstGeom prst="rect">
            <a:avLst/>
          </a:prstGeom>
        </p:spPr>
        <p:txBody>
          <a:bodyPr/>
          <a:lstStyle>
            <a:lvl1pPr marL="0" indent="0">
              <a:buNone/>
              <a:defRPr sz="1800" spc="225">
                <a:solidFill>
                  <a:srgbClr val="00194C"/>
                </a:solidFill>
              </a:defRPr>
            </a:lvl1pPr>
            <a:lvl2pPr marL="342900" indent="0">
              <a:buNone/>
              <a:defRPr/>
            </a:lvl2pPr>
          </a:lstStyle>
          <a:p>
            <a:pPr lvl="0"/>
            <a:r>
              <a:rPr lang="en-US" noProof="0"/>
              <a:t>CLICK TO SUBTITLE STYLE</a:t>
            </a:r>
          </a:p>
        </p:txBody>
      </p:sp>
    </p:spTree>
    <p:extLst>
      <p:ext uri="{BB962C8B-B14F-4D97-AF65-F5344CB8AC3E}">
        <p14:creationId xmlns:p14="http://schemas.microsoft.com/office/powerpoint/2010/main" val="389033632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p:nvSpPr>
        <p:spPr>
          <a:xfrm>
            <a:off x="0" y="2"/>
            <a:ext cx="9144000" cy="6857999"/>
          </a:xfrm>
          <a:prstGeom prst="rect">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26" name="Group 25">
            <a:extLst>
              <a:ext uri="{FF2B5EF4-FFF2-40B4-BE49-F238E27FC236}">
                <a16:creationId xmlns:a16="http://schemas.microsoft.com/office/drawing/2014/main" id="{36C8A74F-FDDF-48E8-AC2B-A5BD59D7D6A3}"/>
              </a:ext>
            </a:extLst>
          </p:cNvPr>
          <p:cNvGrpSpPr/>
          <p:nvPr/>
        </p:nvGrpSpPr>
        <p:grpSpPr>
          <a:xfrm flipH="1">
            <a:off x="5670996" y="1"/>
            <a:ext cx="3479785" cy="3541007"/>
            <a:chOff x="0" y="-2"/>
            <a:chExt cx="4639713" cy="3367272"/>
          </a:xfrm>
        </p:grpSpPr>
        <p:sp>
          <p:nvSpPr>
            <p:cNvPr id="27" name="Diagonal Stripe 26">
              <a:extLst>
                <a:ext uri="{FF2B5EF4-FFF2-40B4-BE49-F238E27FC236}">
                  <a16:creationId xmlns:a16="http://schemas.microsoft.com/office/drawing/2014/main" id="{2D5247F3-E6EB-4003-B1FD-F6200F0738E5}"/>
                </a:ext>
              </a:extLst>
            </p:cNvPr>
            <p:cNvSpPr/>
            <p:nvPr/>
          </p:nvSpPr>
          <p:spPr>
            <a:xfrm>
              <a:off x="0" y="-1"/>
              <a:ext cx="4639713" cy="3367271"/>
            </a:xfrm>
            <a:prstGeom prst="diagStripe">
              <a:avLst>
                <a:gd name="adj" fmla="val 51202"/>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p:nvCxnSpPr>
          <p:spPr>
            <a:xfrm flipV="1">
              <a:off x="1433638" y="-2"/>
              <a:ext cx="1240971" cy="916595"/>
            </a:xfrm>
            <a:prstGeom prst="line">
              <a:avLst/>
            </a:prstGeom>
            <a:ln>
              <a:solidFill>
                <a:srgbClr val="CDD5E4"/>
              </a:solidFill>
            </a:ln>
          </p:spPr>
          <p:style>
            <a:lnRef idx="1">
              <a:schemeClr val="accent1"/>
            </a:lnRef>
            <a:fillRef idx="0">
              <a:schemeClr val="accent1"/>
            </a:fillRef>
            <a:effectRef idx="0">
              <a:schemeClr val="accent1"/>
            </a:effectRef>
            <a:fontRef idx="minor">
              <a:schemeClr val="tx1"/>
            </a:fontRef>
          </p:style>
        </p:cxnSp>
      </p:grpSp>
      <p:sp>
        <p:nvSpPr>
          <p:cNvPr id="36" name="Parallelogram 35">
            <a:extLst>
              <a:ext uri="{FF2B5EF4-FFF2-40B4-BE49-F238E27FC236}">
                <a16:creationId xmlns:a16="http://schemas.microsoft.com/office/drawing/2014/main" id="{8006416B-866C-47E5-8480-109B40F9EAA9}"/>
              </a:ext>
            </a:extLst>
          </p:cNvPr>
          <p:cNvSpPr/>
          <p:nvPr/>
        </p:nvSpPr>
        <p:spPr>
          <a:xfrm flipH="1">
            <a:off x="5009931" y="1"/>
            <a:ext cx="1085850" cy="639064"/>
          </a:xfrm>
          <a:prstGeom prst="parallelogram">
            <a:avLst>
              <a:gd name="adj" fmla="val 135617"/>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noRot="1" noMove="1" noResize="1" noEditPoints="1" noAdjustHandles="1" noChangeArrowheads="1" noChangeShapeType="1"/>
          </p:cNvSpPr>
          <p:nvPr>
            <p:ph type="body" sz="quarter" idx="16" hasCustomPrompt="1"/>
          </p:nvPr>
        </p:nvSpPr>
        <p:spPr>
          <a:xfrm>
            <a:off x="390370" y="1376933"/>
            <a:ext cx="5526447" cy="608895"/>
          </a:xfrm>
          <a:prstGeom prst="rect">
            <a:avLst/>
          </a:prstGeom>
        </p:spPr>
        <p:txBody>
          <a:bodyPr/>
          <a:lstStyle>
            <a:lvl1pPr marL="0" indent="0">
              <a:buNone/>
              <a:defRPr sz="1500" spc="225">
                <a:solidFill>
                  <a:srgbClr val="00194C"/>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noRot="1" noMove="1" noResize="1" noEditPoints="1" noAdjustHandles="1" noChangeArrowheads="1" noChangeShapeType="1"/>
          </p:cNvSpPr>
          <p:nvPr>
            <p:ph type="ftr" sz="quarter" idx="17"/>
          </p:nvPr>
        </p:nvSpPr>
        <p:spPr/>
        <p:txBody>
          <a:bodyPr/>
          <a:lstStyle>
            <a:lvl1pPr>
              <a:defRPr>
                <a:solidFill>
                  <a:srgbClr val="00194C"/>
                </a:solidFill>
              </a:defRPr>
            </a:lvl1pPr>
          </a:lstStyle>
          <a:p>
            <a:endParaRPr lang="en-US" dirty="0"/>
          </a:p>
        </p:txBody>
      </p:sp>
      <p:sp>
        <p:nvSpPr>
          <p:cNvPr id="3" name="Slide Number Placeholder 2">
            <a:extLst>
              <a:ext uri="{FF2B5EF4-FFF2-40B4-BE49-F238E27FC236}">
                <a16:creationId xmlns:a16="http://schemas.microsoft.com/office/drawing/2014/main" id="{4A960C75-8FA7-5740-9388-2B5112B2C5B9}"/>
              </a:ext>
            </a:extLst>
          </p:cNvPr>
          <p:cNvSpPr>
            <a:spLocks noGrp="1" noRot="1" noMove="1" noResize="1" noEditPoints="1" noAdjustHandles="1" noChangeArrowheads="1" noChangeShapeType="1"/>
          </p:cNvSpPr>
          <p:nvPr>
            <p:ph type="sldNum" sz="quarter" idx="18"/>
          </p:nvPr>
        </p:nvSpPr>
        <p:spPr/>
        <p:txBody>
          <a:bodyPr/>
          <a:lstStyle>
            <a:lvl1pPr>
              <a:defRPr>
                <a:solidFill>
                  <a:srgbClr val="00194C"/>
                </a:solidFill>
              </a:defRPr>
            </a:lvl1pPr>
          </a:lstStyle>
          <a:p>
            <a:fld id="{BFDA250F-868C-41A6-9D90-09E2CBE02F85}" type="slidenum">
              <a:rPr lang="en-US" smtClean="0"/>
              <a:pPr/>
              <a:t>‹#›</a:t>
            </a:fld>
            <a:endParaRPr lang="en-US"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389008" y="209029"/>
            <a:ext cx="6249917" cy="1147969"/>
          </a:xfrm>
          <a:prstGeom prst="rect">
            <a:avLst/>
          </a:prstGeom>
        </p:spPr>
        <p:txBody>
          <a:bodyPr bIns="0" anchor="b">
            <a:normAutofit/>
          </a:bodyPr>
          <a:lstStyle>
            <a:lvl1pPr>
              <a:defRPr sz="3300" b="1">
                <a:solidFill>
                  <a:srgbClr val="00194C"/>
                </a:solidFill>
              </a:defRPr>
            </a:lvl1pPr>
          </a:lstStyle>
          <a:p>
            <a:r>
              <a:rPr lang="en-US" noProof="0"/>
              <a:t>Click to Edit Master Title Style </a:t>
            </a:r>
          </a:p>
        </p:txBody>
      </p:sp>
      <p:sp>
        <p:nvSpPr>
          <p:cNvPr id="4" name="Table Placeholder 11" title="Table">
            <a:extLst>
              <a:ext uri="{FF2B5EF4-FFF2-40B4-BE49-F238E27FC236}">
                <a16:creationId xmlns:a16="http://schemas.microsoft.com/office/drawing/2014/main" id="{28CB0212-B929-5E56-AD9E-BE5F9A43964C}"/>
              </a:ext>
            </a:extLst>
          </p:cNvPr>
          <p:cNvSpPr>
            <a:spLocks noGrp="1"/>
          </p:cNvSpPr>
          <p:nvPr>
            <p:ph type="tbl" sz="quarter" idx="19"/>
          </p:nvPr>
        </p:nvSpPr>
        <p:spPr>
          <a:xfrm>
            <a:off x="389009" y="2140083"/>
            <a:ext cx="8245031" cy="3433180"/>
          </a:xfrm>
          <a:prstGeom prst="rect">
            <a:avLst/>
          </a:prstGeom>
        </p:spPr>
        <p:txBody>
          <a:bodyPr lIns="91420" tIns="45710" rIns="91420" bIns="45710">
            <a:noAutofit/>
          </a:bodyPr>
          <a:lstStyle>
            <a:lvl1pPr marL="0" indent="0" algn="ctr">
              <a:buNone/>
              <a:defRPr sz="1500" baseline="0">
                <a:solidFill>
                  <a:schemeClr val="bg1"/>
                </a:solidFill>
                <a:latin typeface="+mn-lt"/>
              </a:defRPr>
            </a:lvl1pPr>
          </a:lstStyle>
          <a:p>
            <a:pPr lvl="0"/>
            <a:r>
              <a:rPr lang="en-US" noProof="0" dirty="0"/>
              <a:t>Click icon to add table</a:t>
            </a:r>
          </a:p>
        </p:txBody>
      </p:sp>
    </p:spTree>
    <p:extLst>
      <p:ext uri="{BB962C8B-B14F-4D97-AF65-F5344CB8AC3E}">
        <p14:creationId xmlns:p14="http://schemas.microsoft.com/office/powerpoint/2010/main" val="1328347081"/>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Right Triangle 10">
            <a:extLst>
              <a:ext uri="{FF2B5EF4-FFF2-40B4-BE49-F238E27FC236}">
                <a16:creationId xmlns:a16="http://schemas.microsoft.com/office/drawing/2014/main" id="{037924D2-2AB4-4BE1-9687-836615C72DFC}"/>
              </a:ext>
            </a:extLst>
          </p:cNvPr>
          <p:cNvSpPr/>
          <p:nvPr/>
        </p:nvSpPr>
        <p:spPr>
          <a:xfrm flipV="1">
            <a:off x="0" y="-6"/>
            <a:ext cx="7968996"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noGrp="1" noRot="1" noMove="1" noResize="1" noEditPoints="1" noAdjustHandles="1" noChangeArrowheads="1" noChangeShapeType="1"/>
          </p:cNvCxnSpPr>
          <p:nvPr/>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Hexagon 4">
            <a:extLst>
              <a:ext uri="{FF2B5EF4-FFF2-40B4-BE49-F238E27FC236}">
                <a16:creationId xmlns:a16="http://schemas.microsoft.com/office/drawing/2014/main" id="{9640852A-1847-FBBC-C0D9-C47AE65BC46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6585841" y="4313294"/>
            <a:ext cx="2459690" cy="2154234"/>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descr="Logo, company name&#10;&#10;Description automatically generated">
            <a:extLst>
              <a:ext uri="{FF2B5EF4-FFF2-40B4-BE49-F238E27FC236}">
                <a16:creationId xmlns:a16="http://schemas.microsoft.com/office/drawing/2014/main" id="{5A69E253-1B9B-0CF5-FAFD-BEE8C744CF44}"/>
              </a:ext>
            </a:extLst>
          </p:cNvPr>
          <p:cNvPicPr>
            <a:picLocks noGrp="1" noRot="1" noMove="1" noResize="1" noEditPoints="1" noAdjustHandles="1" noChangeArrowheads="1" noChangeShapeType="1" noCrop="1"/>
          </p:cNvPicPr>
          <p:nvPr/>
        </p:nvPicPr>
        <p:blipFill>
          <a:blip r:embed="rId2"/>
          <a:stretch>
            <a:fillRect/>
          </a:stretch>
        </p:blipFill>
        <p:spPr>
          <a:xfrm>
            <a:off x="6738567" y="4032791"/>
            <a:ext cx="2154236" cy="1992818"/>
          </a:xfrm>
          <a:prstGeom prst="rect">
            <a:avLst/>
          </a:prstGeom>
        </p:spPr>
      </p:pic>
    </p:spTree>
    <p:extLst>
      <p:ext uri="{BB962C8B-B14F-4D97-AF65-F5344CB8AC3E}">
        <p14:creationId xmlns:p14="http://schemas.microsoft.com/office/powerpoint/2010/main" val="169475730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a:spLocks noGrp="1" noRot="1" noMove="1" noResize="1" noEditPoints="1" noAdjustHandles="1" noChangeArrowheads="1" noChangeShapeType="1"/>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Right Triangle 10">
            <a:extLst>
              <a:ext uri="{FF2B5EF4-FFF2-40B4-BE49-F238E27FC236}">
                <a16:creationId xmlns:a16="http://schemas.microsoft.com/office/drawing/2014/main" id="{037924D2-2AB4-4BE1-9687-836615C72DFC}"/>
              </a:ext>
            </a:extLst>
          </p:cNvPr>
          <p:cNvSpPr>
            <a:spLocks noGrp="1" noRot="1" noMove="1" noResize="1" noEditPoints="1" noAdjustHandles="1" noChangeArrowheads="1" noChangeShapeType="1"/>
          </p:cNvSpPr>
          <p:nvPr/>
        </p:nvSpPr>
        <p:spPr>
          <a:xfrm flipV="1">
            <a:off x="0" y="-6"/>
            <a:ext cx="7968996" cy="5404110"/>
          </a:xfrm>
          <a:prstGeom prst="rtTriangle">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4523015" cy="30044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noGrp="1" noRot="1" noMove="1" noResize="1" noEditPoints="1" noAdjustHandles="1" noChangeArrowheads="1" noChangeShapeType="1"/>
          </p:cNvCxnSpPr>
          <p:nvPr/>
        </p:nvCxnSpPr>
        <p:spPr>
          <a:xfrm flipV="1">
            <a:off x="-13378" y="4700016"/>
            <a:ext cx="1439842" cy="1001054"/>
          </a:xfrm>
          <a:prstGeom prst="line">
            <a:avLst/>
          </a:prstGeom>
          <a:ln>
            <a:solidFill>
              <a:srgbClr val="CDD5E4"/>
            </a:solidFill>
          </a:ln>
        </p:spPr>
        <p:style>
          <a:lnRef idx="1">
            <a:schemeClr val="accent1"/>
          </a:lnRef>
          <a:fillRef idx="0">
            <a:schemeClr val="accent1"/>
          </a:fillRef>
          <a:effectRef idx="0">
            <a:schemeClr val="accent1"/>
          </a:effectRef>
          <a:fontRef idx="minor">
            <a:schemeClr val="tx1"/>
          </a:fontRef>
        </p:style>
      </p:cxnSp>
      <p:sp>
        <p:nvSpPr>
          <p:cNvPr id="5" name="Hexagon 4">
            <a:extLst>
              <a:ext uri="{FF2B5EF4-FFF2-40B4-BE49-F238E27FC236}">
                <a16:creationId xmlns:a16="http://schemas.microsoft.com/office/drawing/2014/main" id="{9640852A-1847-FBBC-C0D9-C47AE65BC46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6585841" y="4313294"/>
            <a:ext cx="2459690" cy="2154234"/>
          </a:xfrm>
          <a:prstGeom prst="hexagon">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descr="Logo, company name&#10;&#10;Description automatically generated">
            <a:extLst>
              <a:ext uri="{FF2B5EF4-FFF2-40B4-BE49-F238E27FC236}">
                <a16:creationId xmlns:a16="http://schemas.microsoft.com/office/drawing/2014/main" id="{5A69E253-1B9B-0CF5-FAFD-BEE8C744CF44}"/>
              </a:ext>
            </a:extLst>
          </p:cNvPr>
          <p:cNvPicPr>
            <a:picLocks noGrp="1" noRot="1" noMove="1" noResize="1" noEditPoints="1" noAdjustHandles="1" noChangeArrowheads="1" noChangeShapeType="1" noCrop="1"/>
          </p:cNvPicPr>
          <p:nvPr/>
        </p:nvPicPr>
        <p:blipFill>
          <a:blip r:embed="rId2"/>
          <a:stretch>
            <a:fillRect/>
          </a:stretch>
        </p:blipFill>
        <p:spPr>
          <a:xfrm>
            <a:off x="6738567" y="4032791"/>
            <a:ext cx="2154236" cy="1992818"/>
          </a:xfrm>
          <a:prstGeom prst="rect">
            <a:avLst/>
          </a:prstGeom>
        </p:spPr>
      </p:pic>
    </p:spTree>
    <p:extLst>
      <p:ext uri="{BB962C8B-B14F-4D97-AF65-F5344CB8AC3E}">
        <p14:creationId xmlns:p14="http://schemas.microsoft.com/office/powerpoint/2010/main" val="3072445077"/>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a:spLocks noGrp="1" noRot="1" noMove="1" noResize="1" noEditPoints="1" noAdjustHandles="1" noChangeArrowheads="1" noChangeShapeType="1"/>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4" name="Right Triangle 3">
            <a:extLst>
              <a:ext uri="{FF2B5EF4-FFF2-40B4-BE49-F238E27FC236}">
                <a16:creationId xmlns:a16="http://schemas.microsoft.com/office/drawing/2014/main" id="{79ED029D-F488-47E5-B064-0E35B31D23A5}"/>
              </a:ext>
            </a:extLst>
          </p:cNvPr>
          <p:cNvSpPr>
            <a:spLocks noGrp="1" noRot="1" noMove="1" noResize="1" noEditPoints="1" noAdjustHandles="1" noChangeArrowheads="1" noChangeShapeType="1"/>
          </p:cNvSpPr>
          <p:nvPr/>
        </p:nvSpPr>
        <p:spPr>
          <a:xfrm flipV="1">
            <a:off x="0" y="-5"/>
            <a:ext cx="8810625" cy="6299203"/>
          </a:xfrm>
          <a:prstGeom prst="rtTriangle">
            <a:avLst/>
          </a:prstGeom>
          <a:solidFill>
            <a:srgbClr val="CDD5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noRot="1" noMove="1" noResize="1" noEditPoints="1" noAdjustHandles="1" noChangeArrowheads="1" noChangeShapeType="1"/>
          </p:cNvSpPr>
          <p:nvPr>
            <p:ph type="pic" sz="quarter" idx="13" hasCustomPrompt="1"/>
          </p:nvPr>
        </p:nvSpPr>
        <p:spPr>
          <a:xfrm>
            <a:off x="269422" y="326571"/>
            <a:ext cx="8605157" cy="6204859"/>
          </a:xfrm>
          <a:prstGeom prst="rect">
            <a:avLst/>
          </a:prstGeom>
          <a:solidFill>
            <a:schemeClr val="bg1">
              <a:lumMod val="85000"/>
            </a:schemeClr>
          </a:solidFill>
        </p:spPr>
        <p:txBody>
          <a:bodyPr lIns="0" tIns="0" anchor="ctr"/>
          <a:lstStyle>
            <a:lvl1pPr marL="0" indent="0" algn="ctr">
              <a:buNone/>
              <a:defRPr sz="825"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noGrp="1" noRot="1" noMove="1" noResize="1" noEditPoints="1" noAdjustHandles="1" noChangeArrowheads="1" noChangeShapeType="1"/>
          </p:cNvCxnSpPr>
          <p:nvPr/>
        </p:nvCxnSpPr>
        <p:spPr>
          <a:xfrm flipV="1">
            <a:off x="0" y="5344886"/>
            <a:ext cx="177165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noRot="1" noMove="1" noResize="1" noEditPoints="1" noAdjustHandles="1" noChangeArrowheads="1" noChangeShapeType="1"/>
          </p:cNvSpPr>
          <p:nvPr>
            <p:ph type="title" hasCustomPrompt="1"/>
          </p:nvPr>
        </p:nvSpPr>
        <p:spPr>
          <a:xfrm>
            <a:off x="269422" y="558802"/>
            <a:ext cx="6249917" cy="939798"/>
          </a:xfrm>
          <a:prstGeom prst="rect">
            <a:avLst/>
          </a:prstGeom>
          <a:solidFill>
            <a:schemeClr val="bg1">
              <a:alpha val="90000"/>
            </a:schemeClr>
          </a:solidFill>
        </p:spPr>
        <p:txBody>
          <a:bodyPr lIns="288000" anchor="ctr">
            <a:normAutofit/>
          </a:bodyPr>
          <a:lstStyle>
            <a:lvl1pPr>
              <a:defRPr sz="2700" b="1">
                <a:solidFill>
                  <a:schemeClr val="tx1"/>
                </a:solidFill>
              </a:defRPr>
            </a:lvl1pPr>
          </a:lstStyle>
          <a:p>
            <a:r>
              <a:rPr lang="en-US" noProof="0"/>
              <a:t>Add Caption Here</a:t>
            </a:r>
          </a:p>
        </p:txBody>
      </p:sp>
    </p:spTree>
    <p:extLst>
      <p:ext uri="{BB962C8B-B14F-4D97-AF65-F5344CB8AC3E}">
        <p14:creationId xmlns:p14="http://schemas.microsoft.com/office/powerpoint/2010/main" val="3480337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7145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571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0771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762000"/>
          </a:xfrm>
          <a:prstGeom prst="rect">
            <a:avLst/>
          </a:prstGeo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457200" y="2514600"/>
            <a:ext cx="8229600" cy="3611563"/>
          </a:xfrm>
          <a:prstGeom prst="rect">
            <a:avLst/>
          </a:prstGeo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762000"/>
          </a:xfrm>
          <a:prstGeom prst="rect">
            <a:avLst/>
          </a:prstGeo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457200" y="2514600"/>
            <a:ext cx="8229600" cy="3611563"/>
          </a:xfrm>
          <a:prstGeom prst="rect">
            <a:avLst/>
          </a:prstGeo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1600200"/>
          </a:xfrm>
          <a:prstGeom prst="rect">
            <a:avLst/>
          </a:prstGeo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a:spLocks noGrp="1" noRot="1" noMove="1" noResize="1" noEditPoints="1" noAdjustHandles="1" noChangeArrowheads="1" noChangeShapeType="1"/>
          </p:cNvSpPr>
          <p:nvPr/>
        </p:nvSpPr>
        <p:spPr>
          <a:xfrm>
            <a:off x="0" y="-6"/>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Right Triangle 10">
            <a:extLst>
              <a:ext uri="{FF2B5EF4-FFF2-40B4-BE49-F238E27FC236}">
                <a16:creationId xmlns:a16="http://schemas.microsoft.com/office/drawing/2014/main" id="{037924D2-2AB4-4BE1-9687-836615C72DFC}"/>
              </a:ext>
            </a:extLst>
          </p:cNvPr>
          <p:cNvSpPr/>
          <p:nvPr/>
        </p:nvSpPr>
        <p:spPr>
          <a:xfrm flipV="1">
            <a:off x="0" y="-6"/>
            <a:ext cx="7968996" cy="5404110"/>
          </a:xfrm>
          <a:prstGeom prst="rtTriangle">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4523015" cy="3004456"/>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3378" y="4700016"/>
            <a:ext cx="1439842" cy="1001054"/>
          </a:xfrm>
          <a:prstGeom prst="line">
            <a:avLst/>
          </a:prstGeom>
          <a:ln w="9525" cap="flat" cmpd="sng" algn="ctr">
            <a:solidFill>
              <a:srgbClr val="CDD5E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4" name="Group 13">
            <a:extLst>
              <a:ext uri="{FF2B5EF4-FFF2-40B4-BE49-F238E27FC236}">
                <a16:creationId xmlns:a16="http://schemas.microsoft.com/office/drawing/2014/main" id="{4D6AA080-8FF2-739A-7EA4-FB4081E95949}"/>
              </a:ext>
            </a:extLst>
          </p:cNvPr>
          <p:cNvGrpSpPr/>
          <p:nvPr/>
        </p:nvGrpSpPr>
        <p:grpSpPr>
          <a:xfrm>
            <a:off x="649053" y="2926872"/>
            <a:ext cx="2160704" cy="2596104"/>
            <a:chOff x="865404" y="2926872"/>
            <a:chExt cx="2880938" cy="2596104"/>
          </a:xfrm>
        </p:grpSpPr>
        <p:sp>
          <p:nvSpPr>
            <p:cNvPr id="15" name="Hexagon 14">
              <a:extLst>
                <a:ext uri="{FF2B5EF4-FFF2-40B4-BE49-F238E27FC236}">
                  <a16:creationId xmlns:a16="http://schemas.microsoft.com/office/drawing/2014/main" id="{6F3D1D50-1647-CCFE-4F2A-83A67E7847DB}"/>
                </a:ext>
                <a:ext uri="{C183D7F6-B498-43B3-948B-1728B52AA6E4}">
                  <adec:decorative xmlns:adec="http://schemas.microsoft.com/office/drawing/2017/decorative" val="1"/>
                </a:ext>
              </a:extLst>
            </p:cNvPr>
            <p:cNvSpPr/>
            <p:nvPr/>
          </p:nvSpPr>
          <p:spPr>
            <a:xfrm rot="16200000">
              <a:off x="1071715" y="2856975"/>
              <a:ext cx="2459690" cy="2872312"/>
            </a:xfrm>
            <a:prstGeom prst="hexagon">
              <a:avLst/>
            </a:prstGeom>
            <a:solidFill>
              <a:srgbClr val="CDD5E4"/>
            </a:solidFill>
            <a:ln>
              <a:solidFill>
                <a:srgbClr val="CDD5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descr="Logo, company name&#10;&#10;Description automatically generated">
              <a:extLst>
                <a:ext uri="{FF2B5EF4-FFF2-40B4-BE49-F238E27FC236}">
                  <a16:creationId xmlns:a16="http://schemas.microsoft.com/office/drawing/2014/main" id="{38E92071-916B-4733-1EA1-375B5AE595C4}"/>
                </a:ext>
              </a:extLst>
            </p:cNvPr>
            <p:cNvPicPr/>
            <p:nvPr/>
          </p:nvPicPr>
          <p:blipFill>
            <a:blip r:embed="rId2"/>
            <a:stretch>
              <a:fillRect/>
            </a:stretch>
          </p:blipFill>
          <p:spPr>
            <a:xfrm>
              <a:off x="874028" y="2926872"/>
              <a:ext cx="2872314" cy="1992818"/>
            </a:xfrm>
            <a:prstGeom prst="rect">
              <a:avLst/>
            </a:prstGeom>
          </p:spPr>
        </p:pic>
      </p:grpSp>
      <p:sp>
        <p:nvSpPr>
          <p:cNvPr id="5" name="Title 17">
            <a:extLst>
              <a:ext uri="{FF2B5EF4-FFF2-40B4-BE49-F238E27FC236}">
                <a16:creationId xmlns:a16="http://schemas.microsoft.com/office/drawing/2014/main" id="{CE8C2182-7142-332F-4321-CF8EE5CFB082}"/>
              </a:ext>
            </a:extLst>
          </p:cNvPr>
          <p:cNvSpPr>
            <a:spLocks noGrp="1"/>
          </p:cNvSpPr>
          <p:nvPr>
            <p:ph type="title"/>
          </p:nvPr>
        </p:nvSpPr>
        <p:spPr>
          <a:xfrm>
            <a:off x="4226293" y="2563948"/>
            <a:ext cx="4724458" cy="1147968"/>
          </a:xfrm>
        </p:spPr>
        <p:txBody>
          <a:bodyPr/>
          <a:lstStyle/>
          <a:p>
            <a:r>
              <a:rPr lang="en-US"/>
              <a:t>Click to edit Master title style</a:t>
            </a:r>
          </a:p>
        </p:txBody>
      </p:sp>
      <p:sp>
        <p:nvSpPr>
          <p:cNvPr id="7" name="Text Placeholder 4" title="Subtitle">
            <a:extLst>
              <a:ext uri="{FF2B5EF4-FFF2-40B4-BE49-F238E27FC236}">
                <a16:creationId xmlns:a16="http://schemas.microsoft.com/office/drawing/2014/main" id="{4333FB41-665C-5FBC-ADBD-C79698EC271F}"/>
              </a:ext>
            </a:extLst>
          </p:cNvPr>
          <p:cNvSpPr>
            <a:spLocks noGrp="1"/>
          </p:cNvSpPr>
          <p:nvPr>
            <p:ph type="body" sz="quarter" idx="16" hasCustomPrompt="1"/>
          </p:nvPr>
        </p:nvSpPr>
        <p:spPr>
          <a:xfrm>
            <a:off x="4319730" y="3730609"/>
            <a:ext cx="3649266" cy="1350438"/>
          </a:xfrm>
          <a:prstGeom prst="rect">
            <a:avLst/>
          </a:prstGeom>
        </p:spPr>
        <p:txBody>
          <a:bodyPr/>
          <a:lstStyle>
            <a:lvl1pPr marL="0" indent="0">
              <a:buNone/>
              <a:defRPr sz="1800" spc="225">
                <a:solidFill>
                  <a:srgbClr val="00194C"/>
                </a:solidFill>
              </a:defRPr>
            </a:lvl1pPr>
            <a:lvl2pPr marL="342900" indent="0">
              <a:buNone/>
              <a:defRPr/>
            </a:lvl2pPr>
          </a:lstStyle>
          <a:p>
            <a:pPr lvl="0"/>
            <a:r>
              <a:rPr lang="en-US" noProof="0"/>
              <a:t>CLICK TO SUBTITLE STYLE</a:t>
            </a:r>
          </a:p>
        </p:txBody>
      </p:sp>
    </p:spTree>
    <p:extLst>
      <p:ext uri="{BB962C8B-B14F-4D97-AF65-F5344CB8AC3E}">
        <p14:creationId xmlns:p14="http://schemas.microsoft.com/office/powerpoint/2010/main" val="361139661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1600200"/>
          </a:xfrm>
          <a:prstGeom prst="rect">
            <a:avLst/>
          </a:prstGeo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1600200"/>
          </a:xfrm>
          <a:prstGeom prst="rect">
            <a:avLst/>
          </a:prstGeo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457200" y="2514600"/>
            <a:ext cx="8229600" cy="3611563"/>
          </a:xfrm>
          <a:prstGeom prst="rect">
            <a:avLst/>
          </a:prstGeo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457200" y="2514600"/>
            <a:ext cx="8229600" cy="3611563"/>
          </a:xfrm>
          <a:prstGeom prst="rect">
            <a:avLst/>
          </a:prstGeo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ubtitle 2"/>
          <p:cNvSpPr>
            <a:spLocks noGrp="1"/>
          </p:cNvSpPr>
          <p:nvPr>
            <p:ph type="subTitle" idx="1"/>
          </p:nvPr>
        </p:nvSpPr>
        <p:spPr>
          <a:xfrm>
            <a:off x="0" y="1524000"/>
            <a:ext cx="9144000" cy="1600200"/>
          </a:xfrm>
          <a:prstGeom prst="rect">
            <a:avLst/>
          </a:prstGeo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457200" y="1600200"/>
            <a:ext cx="8229600" cy="3611563"/>
          </a:xfrm>
          <a:prstGeom prst="rect">
            <a:avLst/>
          </a:prstGeo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457200" y="1600200"/>
            <a:ext cx="8229600" cy="3611563"/>
          </a:xfrm>
          <a:prstGeom prst="rect">
            <a:avLst/>
          </a:prstGeo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(Source: XXXXX</a:t>
            </a:r>
            <a:r>
              <a:rPr kumimoji="0" lang="en-US"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endParaRPr kumimoji="0" lang="en-US"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2"/>
          <p:cNvSpPr>
            <a:spLocks noGrp="1"/>
          </p:cNvSpPr>
          <p:nvPr>
            <p:ph sz="half" idx="10"/>
          </p:nvPr>
        </p:nvSpPr>
        <p:spPr>
          <a:xfrm>
            <a:off x="457200" y="1600200"/>
            <a:ext cx="8229600" cy="3611563"/>
          </a:xfrm>
          <a:prstGeom prst="rect">
            <a:avLst/>
          </a:prstGeo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0"/>
          </p:nvPr>
        </p:nvSpPr>
        <p:spPr>
          <a:xfrm>
            <a:off x="457200" y="1600200"/>
            <a:ext cx="8229600" cy="3611563"/>
          </a:xfrm>
          <a:prstGeom prst="rect">
            <a:avLst/>
          </a:prstGeo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0"/>
          </p:nvPr>
        </p:nvSpPr>
        <p:spPr>
          <a:xfrm>
            <a:off x="457200" y="1600200"/>
            <a:ext cx="8229600" cy="3611563"/>
          </a:xfrm>
          <a:prstGeom prst="rect">
            <a:avLst/>
          </a:prstGeo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a:prstGeom prst="rect">
            <a:avLst/>
          </a:prstGeo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a:prstGeom prst="rect">
            <a:avLst/>
          </a:prstGeo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p:nvSpPr>
        <p:spPr>
          <a:xfrm>
            <a:off x="0" y="-6"/>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10" name="Group 9">
            <a:extLst>
              <a:ext uri="{FF2B5EF4-FFF2-40B4-BE49-F238E27FC236}">
                <a16:creationId xmlns:a16="http://schemas.microsoft.com/office/drawing/2014/main" id="{6E92DC6D-08AE-AF83-79AF-5D885D32B65E}"/>
              </a:ext>
            </a:extLst>
          </p:cNvPr>
          <p:cNvGrpSpPr>
            <a:grpSpLocks noChangeAspect="1"/>
          </p:cNvGrpSpPr>
          <p:nvPr/>
        </p:nvGrpSpPr>
        <p:grpSpPr>
          <a:xfrm>
            <a:off x="-14907" y="-6"/>
            <a:ext cx="3312077" cy="2365519"/>
            <a:chOff x="0" y="-17"/>
            <a:chExt cx="10643165" cy="5701093"/>
          </a:xfrm>
        </p:grpSpPr>
        <p:sp>
          <p:nvSpPr>
            <p:cNvPr id="11" name="Right Triangle 10">
              <a:extLst>
                <a:ext uri="{FF2B5EF4-FFF2-40B4-BE49-F238E27FC236}">
                  <a16:creationId xmlns:a16="http://schemas.microsoft.com/office/drawing/2014/main" id="{037924D2-2AB4-4BE1-9687-836615C72DFC}"/>
                </a:ext>
              </a:extLst>
            </p:cNvPr>
            <p:cNvSpPr>
              <a:spLocks noChangeAspect="1"/>
            </p:cNvSpPr>
            <p:nvPr/>
          </p:nvSpPr>
          <p:spPr>
            <a:xfrm flipV="1">
              <a:off x="17837" y="0"/>
              <a:ext cx="10625328" cy="5404110"/>
            </a:xfrm>
            <a:prstGeom prst="rtTriangle">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noChangeAspect="1"/>
            </p:cNvCxnSpPr>
            <p:nvPr/>
          </p:nvCxnSpPr>
          <p:spPr>
            <a:xfrm flipV="1">
              <a:off x="0" y="-17"/>
              <a:ext cx="2575418" cy="128306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noChangeAspect="1"/>
            </p:cNvCxnSpPr>
            <p:nvPr/>
          </p:nvCxnSpPr>
          <p:spPr>
            <a:xfrm flipV="1">
              <a:off x="0" y="4700022"/>
              <a:ext cx="1919789" cy="1001054"/>
            </a:xfrm>
            <a:prstGeom prst="line">
              <a:avLst/>
            </a:prstGeom>
            <a:ln w="9525" cap="flat" cmpd="sng" algn="ctr">
              <a:solidFill>
                <a:srgbClr val="00194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7" name="Title 18">
            <a:extLst>
              <a:ext uri="{FF2B5EF4-FFF2-40B4-BE49-F238E27FC236}">
                <a16:creationId xmlns:a16="http://schemas.microsoft.com/office/drawing/2014/main" id="{5853B608-2411-AC08-3ADC-699310F9FF7B}"/>
              </a:ext>
            </a:extLst>
          </p:cNvPr>
          <p:cNvSpPr>
            <a:spLocks noGrp="1"/>
          </p:cNvSpPr>
          <p:nvPr>
            <p:ph type="title"/>
          </p:nvPr>
        </p:nvSpPr>
        <p:spPr>
          <a:xfrm>
            <a:off x="2960649" y="209029"/>
            <a:ext cx="6030022" cy="1147968"/>
          </a:xfrm>
        </p:spPr>
        <p:txBody>
          <a:bodyPr anchor="t" anchorCtr="1"/>
          <a:lstStyle/>
          <a:p>
            <a:r>
              <a:rPr lang="en-US"/>
              <a:t>Click to edit Master title style</a:t>
            </a:r>
          </a:p>
        </p:txBody>
      </p:sp>
      <p:grpSp>
        <p:nvGrpSpPr>
          <p:cNvPr id="2" name="Group 1">
            <a:extLst>
              <a:ext uri="{FF2B5EF4-FFF2-40B4-BE49-F238E27FC236}">
                <a16:creationId xmlns:a16="http://schemas.microsoft.com/office/drawing/2014/main" id="{0F11CC9A-A569-50DA-6C68-90BDE363F6BC}"/>
              </a:ext>
            </a:extLst>
          </p:cNvPr>
          <p:cNvGrpSpPr>
            <a:grpSpLocks noGrp="1" noUngrp="1" noRot="1" noMove="1" noResize="1"/>
          </p:cNvGrpSpPr>
          <p:nvPr/>
        </p:nvGrpSpPr>
        <p:grpSpPr>
          <a:xfrm>
            <a:off x="718777" y="369528"/>
            <a:ext cx="1545677" cy="1862204"/>
            <a:chOff x="1850735" y="3352487"/>
            <a:chExt cx="2872315" cy="2595386"/>
          </a:xfrm>
        </p:grpSpPr>
        <p:sp>
          <p:nvSpPr>
            <p:cNvPr id="3" name="Hexagon 2">
              <a:extLst>
                <a:ext uri="{FF2B5EF4-FFF2-40B4-BE49-F238E27FC236}">
                  <a16:creationId xmlns:a16="http://schemas.microsoft.com/office/drawing/2014/main" id="{FC3F7801-FF74-B7FE-4085-5A099818821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2057049" y="3281871"/>
              <a:ext cx="2459690" cy="2872313"/>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descr="Logo, company name&#10;&#10;Description automatically generated">
              <a:extLst>
                <a:ext uri="{FF2B5EF4-FFF2-40B4-BE49-F238E27FC236}">
                  <a16:creationId xmlns:a16="http://schemas.microsoft.com/office/drawing/2014/main" id="{A27A51AA-CA2F-A6F2-464B-8F1BFDCB09C2}"/>
                </a:ext>
              </a:extLst>
            </p:cNvPr>
            <p:cNvPicPr>
              <a:picLocks noGrp="1" noRot="1" noMove="1" noResize="1" noEditPoints="1" noAdjustHandles="1" noChangeArrowheads="1" noChangeShapeType="1" noCrop="1"/>
            </p:cNvPicPr>
            <p:nvPr/>
          </p:nvPicPr>
          <p:blipFill>
            <a:blip r:embed="rId2"/>
            <a:stretch>
              <a:fillRect/>
            </a:stretch>
          </p:blipFill>
          <p:spPr>
            <a:xfrm>
              <a:off x="1850735" y="3352487"/>
              <a:ext cx="2872314" cy="1992818"/>
            </a:xfrm>
            <a:prstGeom prst="rect">
              <a:avLst/>
            </a:prstGeom>
          </p:spPr>
        </p:pic>
      </p:grpSp>
      <p:sp>
        <p:nvSpPr>
          <p:cNvPr id="8" name="Text Placeholder 7">
            <a:extLst>
              <a:ext uri="{FF2B5EF4-FFF2-40B4-BE49-F238E27FC236}">
                <a16:creationId xmlns:a16="http://schemas.microsoft.com/office/drawing/2014/main" id="{7BADF032-66E1-BF4C-F18A-BCE7C0326843}"/>
              </a:ext>
            </a:extLst>
          </p:cNvPr>
          <p:cNvSpPr>
            <a:spLocks noGrp="1"/>
          </p:cNvSpPr>
          <p:nvPr>
            <p:ph type="body" sz="quarter" idx="10"/>
          </p:nvPr>
        </p:nvSpPr>
        <p:spPr>
          <a:xfrm>
            <a:off x="1414723" y="2277477"/>
            <a:ext cx="7575947" cy="4371495"/>
          </a:xfrm>
          <a:prstGeom prst="rect">
            <a:avLst/>
          </a:prstGeom>
        </p:spPr>
        <p:txBody>
          <a:bodyPr/>
          <a:lstStyle>
            <a:lvl1pPr>
              <a:buClr>
                <a:srgbClr val="00194C"/>
              </a:buClr>
              <a:defRPr>
                <a:solidFill>
                  <a:srgbClr val="00194C"/>
                </a:solidFill>
              </a:defRPr>
            </a:lvl1pPr>
            <a:lvl2pPr>
              <a:buClr>
                <a:srgbClr val="00194C"/>
              </a:buClr>
              <a:defRPr>
                <a:solidFill>
                  <a:srgbClr val="00194C"/>
                </a:solidFill>
              </a:defRPr>
            </a:lvl2pPr>
            <a:lvl3pPr>
              <a:buClr>
                <a:srgbClr val="00194C"/>
              </a:buClr>
              <a:defRPr>
                <a:solidFill>
                  <a:srgbClr val="00194C"/>
                </a:solidFill>
              </a:defRPr>
            </a:lvl3pPr>
            <a:lvl4pPr>
              <a:buClr>
                <a:srgbClr val="00194C"/>
              </a:buClr>
              <a:defRPr>
                <a:solidFill>
                  <a:srgbClr val="00194C"/>
                </a:solidFill>
              </a:defRPr>
            </a:lvl4pPr>
            <a:lvl5pPr>
              <a:buClr>
                <a:srgbClr val="00194C"/>
              </a:buClr>
              <a:defRPr>
                <a:solidFill>
                  <a:srgbClr val="001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135954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71308-0752-D831-D417-3EAB4B2ED8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71FA07F-CF54-DA56-163B-D209C311C2A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59DD98D-5588-9401-22C4-630A38FA7502}"/>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5" name="Footer Placeholder 4">
            <a:extLst>
              <a:ext uri="{FF2B5EF4-FFF2-40B4-BE49-F238E27FC236}">
                <a16:creationId xmlns:a16="http://schemas.microsoft.com/office/drawing/2014/main" id="{657530A9-15D6-4986-CB3B-F211D26D51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226D3F-5DFC-016F-01BB-96CFCFC5EA16}"/>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264457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58AE-8CBA-885D-AEDF-57DFBEAD0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C515B-5A67-5232-4653-E0B02CF5C5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0952B-0C47-B448-3FB3-9D95C07240BB}"/>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5" name="Footer Placeholder 4">
            <a:extLst>
              <a:ext uri="{FF2B5EF4-FFF2-40B4-BE49-F238E27FC236}">
                <a16:creationId xmlns:a16="http://schemas.microsoft.com/office/drawing/2014/main" id="{BF7BF2E7-9B2F-C943-79DC-9A18BD4622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4B82C4-33C0-EC3E-32CE-8664BE67D1FE}"/>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1752846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C76D-9D37-C440-926C-362BB560B61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20C530-59AE-00B8-7583-3A455A82002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64448-04B2-571C-F9EC-6F03942C3AE8}"/>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5" name="Footer Placeholder 4">
            <a:extLst>
              <a:ext uri="{FF2B5EF4-FFF2-40B4-BE49-F238E27FC236}">
                <a16:creationId xmlns:a16="http://schemas.microsoft.com/office/drawing/2014/main" id="{087A81C8-0A62-2576-EAB5-909E7FC8A4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C1605E-6EDC-BA23-F7CE-7CA575BB5F6F}"/>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2152271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AC99-D716-3D65-2DF4-FF97C33A7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5B89B-531B-6620-B647-A60A93EC27E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11DA49-A580-D56B-4C57-124E125AAC0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046F6C-BE94-B649-DC72-0F26DC511BE6}"/>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6" name="Footer Placeholder 5">
            <a:extLst>
              <a:ext uri="{FF2B5EF4-FFF2-40B4-BE49-F238E27FC236}">
                <a16:creationId xmlns:a16="http://schemas.microsoft.com/office/drawing/2014/main" id="{096A46E3-C75F-A26E-A015-7DFB71220A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626545-391C-E167-888E-24F7438201F4}"/>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392783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E4EE-466F-9DAB-B868-A537ED7AB83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BE8A5C-0253-2DEC-9149-F9A21660030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AF1F827-C123-42A3-104F-22245108CCA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6F1D35-8791-5683-9945-1F7A66EF0FA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5FA893-3D59-EB8A-0815-0CA3FFCA6AE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40B8B-6BD5-8544-F8C9-6825FC53317F}"/>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8" name="Footer Placeholder 7">
            <a:extLst>
              <a:ext uri="{FF2B5EF4-FFF2-40B4-BE49-F238E27FC236}">
                <a16:creationId xmlns:a16="http://schemas.microsoft.com/office/drawing/2014/main" id="{DD8E7319-4054-FB13-C9FE-0D5DEEDAB9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B46D5E-6BE8-B7EC-E704-B81723946D7E}"/>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3876118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ECC0C-02BA-7B5A-B1A7-08661BC562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C2427A-C165-6C75-AC60-D858714D5D14}"/>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4" name="Footer Placeholder 3">
            <a:extLst>
              <a:ext uri="{FF2B5EF4-FFF2-40B4-BE49-F238E27FC236}">
                <a16:creationId xmlns:a16="http://schemas.microsoft.com/office/drawing/2014/main" id="{4BBD38F3-C7A2-DA44-21F5-B8BEDDD9F43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D47412-4DFD-746E-DCF1-9FCACFCFE369}"/>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2713261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E12B7-895F-47B9-126B-6F24170DD7AA}"/>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3" name="Footer Placeholder 2">
            <a:extLst>
              <a:ext uri="{FF2B5EF4-FFF2-40B4-BE49-F238E27FC236}">
                <a16:creationId xmlns:a16="http://schemas.microsoft.com/office/drawing/2014/main" id="{42CAEC10-4509-9F0E-BFAD-F5A830480E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DCE5DF2-4281-D7B4-34FA-7FFAE909D0DB}"/>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2243753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D6EA-4618-7A23-6EB3-86957E15879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EE2877E-6A73-A1A8-226F-A1829AAC5EB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B83922-35E1-BE55-198B-C31C5EF5C4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E6E9639-5CCA-BC64-C29C-579C61CC02A6}"/>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6" name="Footer Placeholder 5">
            <a:extLst>
              <a:ext uri="{FF2B5EF4-FFF2-40B4-BE49-F238E27FC236}">
                <a16:creationId xmlns:a16="http://schemas.microsoft.com/office/drawing/2014/main" id="{C2458CD5-A99D-2474-BE63-124F581677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910785-44D2-938C-08A0-34BEB55C4FA0}"/>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3731707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0FFD-7462-5F2C-8C0B-EE9B507A47E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17C319C-9C14-05AF-3BEF-586F626CDE9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05AF0890-5B87-7E6D-A8A7-1E907B33EA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27AAE33-3E3E-90F2-7041-6B65CA210C79}"/>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6" name="Footer Placeholder 5">
            <a:extLst>
              <a:ext uri="{FF2B5EF4-FFF2-40B4-BE49-F238E27FC236}">
                <a16:creationId xmlns:a16="http://schemas.microsoft.com/office/drawing/2014/main" id="{DB316521-EFB0-4149-ED81-1C306DFB46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2A636D-133E-D430-E489-A54125288667}"/>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3576741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EA83-E269-B92E-F9FB-1C17DF829B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8A358C-3941-847C-CA4A-90BA179D63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1CC7E-8F0C-A888-89D8-2AB342487A8C}"/>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5" name="Footer Placeholder 4">
            <a:extLst>
              <a:ext uri="{FF2B5EF4-FFF2-40B4-BE49-F238E27FC236}">
                <a16:creationId xmlns:a16="http://schemas.microsoft.com/office/drawing/2014/main" id="{E7110AE8-7A3B-26DD-F6D9-44F42D25C3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7C83BB-E1E7-B6D4-4F6A-58140E58B27B}"/>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331538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p:nvSpPr>
        <p:spPr>
          <a:xfrm>
            <a:off x="0" y="-6"/>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10" name="Group 9">
            <a:extLst>
              <a:ext uri="{FF2B5EF4-FFF2-40B4-BE49-F238E27FC236}">
                <a16:creationId xmlns:a16="http://schemas.microsoft.com/office/drawing/2014/main" id="{6E92DC6D-08AE-AF83-79AF-5D885D32B65E}"/>
              </a:ext>
            </a:extLst>
          </p:cNvPr>
          <p:cNvGrpSpPr>
            <a:grpSpLocks noChangeAspect="1"/>
          </p:cNvGrpSpPr>
          <p:nvPr/>
        </p:nvGrpSpPr>
        <p:grpSpPr>
          <a:xfrm>
            <a:off x="-14907" y="-6"/>
            <a:ext cx="3312077" cy="2365519"/>
            <a:chOff x="0" y="-17"/>
            <a:chExt cx="10643165" cy="5701093"/>
          </a:xfrm>
        </p:grpSpPr>
        <p:sp>
          <p:nvSpPr>
            <p:cNvPr id="11" name="Right Triangle 10">
              <a:extLst>
                <a:ext uri="{FF2B5EF4-FFF2-40B4-BE49-F238E27FC236}">
                  <a16:creationId xmlns:a16="http://schemas.microsoft.com/office/drawing/2014/main" id="{037924D2-2AB4-4BE1-9687-836615C72DFC}"/>
                </a:ext>
              </a:extLst>
            </p:cNvPr>
            <p:cNvSpPr>
              <a:spLocks noChangeAspect="1"/>
            </p:cNvSpPr>
            <p:nvPr/>
          </p:nvSpPr>
          <p:spPr>
            <a:xfrm flipV="1">
              <a:off x="17837" y="0"/>
              <a:ext cx="10625328" cy="5404110"/>
            </a:xfrm>
            <a:prstGeom prst="rtTriangle">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noChangeAspect="1"/>
            </p:cNvCxnSpPr>
            <p:nvPr/>
          </p:nvCxnSpPr>
          <p:spPr>
            <a:xfrm flipV="1">
              <a:off x="0" y="-17"/>
              <a:ext cx="2575418" cy="1283060"/>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noChangeAspect="1"/>
            </p:cNvCxnSpPr>
            <p:nvPr/>
          </p:nvCxnSpPr>
          <p:spPr>
            <a:xfrm flipV="1">
              <a:off x="0" y="4700022"/>
              <a:ext cx="1919789" cy="1001054"/>
            </a:xfrm>
            <a:prstGeom prst="line">
              <a:avLst/>
            </a:prstGeom>
            <a:ln w="9525" cap="flat" cmpd="sng" algn="ctr">
              <a:solidFill>
                <a:srgbClr val="CDD5E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7" name="Title 1" title="Title">
            <a:extLst>
              <a:ext uri="{FF2B5EF4-FFF2-40B4-BE49-F238E27FC236}">
                <a16:creationId xmlns:a16="http://schemas.microsoft.com/office/drawing/2014/main" id="{92AEF5BB-EB4D-FE33-A563-BFE5B3F7ED42}"/>
              </a:ext>
            </a:extLst>
          </p:cNvPr>
          <p:cNvSpPr txBox="1">
            <a:spLocks noGrp="1" noRot="1" noMove="1" noResize="1" noEditPoints="1" noAdjustHandles="1" noChangeArrowheads="1" noChangeShapeType="1"/>
          </p:cNvSpPr>
          <p:nvPr/>
        </p:nvSpPr>
        <p:spPr>
          <a:xfrm>
            <a:off x="2960649" y="265044"/>
            <a:ext cx="5854402" cy="1616252"/>
          </a:xfrm>
          <a:prstGeom prst="rect">
            <a:avLst/>
          </a:prstGeom>
        </p:spPr>
        <p:txBody>
          <a:bodyPr vert="horz" lIns="68580" tIns="34290" rIns="68580" bIns="0" rtlCol="0" anchor="t" anchorCtr="1">
            <a:normAutofit/>
          </a:bodyPr>
          <a:lstStyle>
            <a:lvl1pPr algn="l" defTabSz="914400" rtl="0" eaLnBrk="1" latinLnBrk="0" hangingPunct="1">
              <a:lnSpc>
                <a:spcPct val="90000"/>
              </a:lnSpc>
              <a:spcBef>
                <a:spcPct val="0"/>
              </a:spcBef>
              <a:buNone/>
              <a:defRPr lang="en-IN" sz="4300" b="1" kern="1200">
                <a:solidFill>
                  <a:schemeClr val="accent1"/>
                </a:solidFill>
                <a:latin typeface="+mj-lt"/>
                <a:ea typeface="+mj-ea"/>
                <a:cs typeface="+mj-cs"/>
              </a:defRPr>
            </a:lvl1pPr>
          </a:lstStyle>
          <a:p>
            <a:endParaRPr lang="en-US" sz="3225" dirty="0"/>
          </a:p>
        </p:txBody>
      </p:sp>
      <p:sp>
        <p:nvSpPr>
          <p:cNvPr id="19" name="Title 18">
            <a:extLst>
              <a:ext uri="{FF2B5EF4-FFF2-40B4-BE49-F238E27FC236}">
                <a16:creationId xmlns:a16="http://schemas.microsoft.com/office/drawing/2014/main" id="{90F4D9CB-BB14-7B9C-A8D7-2ADA2F838ABE}"/>
              </a:ext>
            </a:extLst>
          </p:cNvPr>
          <p:cNvSpPr>
            <a:spLocks noGrp="1" noRot="1" noMove="1" noResize="1" noEditPoints="1" noAdjustHandles="1" noChangeArrowheads="1" noChangeShapeType="1"/>
          </p:cNvSpPr>
          <p:nvPr>
            <p:ph type="title"/>
          </p:nvPr>
        </p:nvSpPr>
        <p:spPr>
          <a:xfrm>
            <a:off x="2960649" y="209029"/>
            <a:ext cx="6030022" cy="1147968"/>
          </a:xfrm>
        </p:spPr>
        <p:txBody>
          <a:bodyPr anchor="t" anchorCtr="1"/>
          <a:lstStyle/>
          <a:p>
            <a:r>
              <a:rPr lang="en-US"/>
              <a:t>Click to edit Master title style</a:t>
            </a:r>
          </a:p>
        </p:txBody>
      </p:sp>
      <p:grpSp>
        <p:nvGrpSpPr>
          <p:cNvPr id="2" name="Group 1">
            <a:extLst>
              <a:ext uri="{FF2B5EF4-FFF2-40B4-BE49-F238E27FC236}">
                <a16:creationId xmlns:a16="http://schemas.microsoft.com/office/drawing/2014/main" id="{879D0C2F-35CE-369F-7488-74CE2A2E335C}"/>
              </a:ext>
            </a:extLst>
          </p:cNvPr>
          <p:cNvGrpSpPr>
            <a:grpSpLocks noGrp="1" noUngrp="1" noRot="1" noChangeAspect="1" noMove="1" noResize="1"/>
          </p:cNvGrpSpPr>
          <p:nvPr/>
        </p:nvGrpSpPr>
        <p:grpSpPr>
          <a:xfrm>
            <a:off x="718777" y="317910"/>
            <a:ext cx="1545677" cy="1862204"/>
            <a:chOff x="1850735" y="3352487"/>
            <a:chExt cx="2872315" cy="2595386"/>
          </a:xfrm>
        </p:grpSpPr>
        <p:sp>
          <p:nvSpPr>
            <p:cNvPr id="3" name="Hexagon 2">
              <a:extLst>
                <a:ext uri="{FF2B5EF4-FFF2-40B4-BE49-F238E27FC236}">
                  <a16:creationId xmlns:a16="http://schemas.microsoft.com/office/drawing/2014/main" id="{A44E379B-28F4-0EAA-7571-38469557950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6200000">
              <a:off x="2057049" y="3281871"/>
              <a:ext cx="2459690" cy="2872313"/>
            </a:xfrm>
            <a:prstGeom prst="hexagon">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descr="Logo, company name&#10;&#10;Description automatically generated">
              <a:extLst>
                <a:ext uri="{FF2B5EF4-FFF2-40B4-BE49-F238E27FC236}">
                  <a16:creationId xmlns:a16="http://schemas.microsoft.com/office/drawing/2014/main" id="{523CE6F0-744D-C990-6325-E932D1F905A6}"/>
                </a:ext>
              </a:extLst>
            </p:cNvPr>
            <p:cNvPicPr>
              <a:picLocks noGrp="1" noRot="1" noChangeAspect="1" noMove="1" noResize="1" noEditPoints="1" noAdjustHandles="1" noChangeArrowheads="1" noChangeShapeType="1" noCrop="1"/>
            </p:cNvPicPr>
            <p:nvPr/>
          </p:nvPicPr>
          <p:blipFill>
            <a:blip r:embed="rId2"/>
            <a:stretch>
              <a:fillRect/>
            </a:stretch>
          </p:blipFill>
          <p:spPr>
            <a:xfrm>
              <a:off x="1850735" y="3352487"/>
              <a:ext cx="2872314" cy="1992818"/>
            </a:xfrm>
            <a:prstGeom prst="rect">
              <a:avLst/>
            </a:prstGeom>
          </p:spPr>
        </p:pic>
      </p:grpSp>
      <p:sp>
        <p:nvSpPr>
          <p:cNvPr id="8" name="Text Placeholder 7">
            <a:extLst>
              <a:ext uri="{FF2B5EF4-FFF2-40B4-BE49-F238E27FC236}">
                <a16:creationId xmlns:a16="http://schemas.microsoft.com/office/drawing/2014/main" id="{EF4BF07A-7BE6-EF30-36B2-01BF0C174B13}"/>
              </a:ext>
            </a:extLst>
          </p:cNvPr>
          <p:cNvSpPr>
            <a:spLocks noGrp="1"/>
          </p:cNvSpPr>
          <p:nvPr>
            <p:ph type="body" sz="quarter" idx="10"/>
          </p:nvPr>
        </p:nvSpPr>
        <p:spPr>
          <a:xfrm>
            <a:off x="1414723" y="2277477"/>
            <a:ext cx="7575947" cy="4371495"/>
          </a:xfrm>
          <a:prstGeom prst="rect">
            <a:avLst/>
          </a:prstGeom>
        </p:spPr>
        <p:txBody>
          <a:bodyPr/>
          <a:lstStyle>
            <a:lvl1pPr>
              <a:buClr>
                <a:srgbClr val="00194C"/>
              </a:buClr>
              <a:defRPr>
                <a:solidFill>
                  <a:srgbClr val="00194C"/>
                </a:solidFill>
              </a:defRPr>
            </a:lvl1pPr>
            <a:lvl2pPr>
              <a:buClr>
                <a:srgbClr val="00194C"/>
              </a:buClr>
              <a:defRPr>
                <a:solidFill>
                  <a:srgbClr val="00194C"/>
                </a:solidFill>
              </a:defRPr>
            </a:lvl2pPr>
            <a:lvl3pPr>
              <a:buClr>
                <a:srgbClr val="00194C"/>
              </a:buClr>
              <a:defRPr>
                <a:solidFill>
                  <a:srgbClr val="00194C"/>
                </a:solidFill>
              </a:defRPr>
            </a:lvl3pPr>
            <a:lvl4pPr>
              <a:buClr>
                <a:srgbClr val="00194C"/>
              </a:buClr>
              <a:defRPr>
                <a:solidFill>
                  <a:srgbClr val="00194C"/>
                </a:solidFill>
              </a:defRPr>
            </a:lvl4pPr>
            <a:lvl5pPr>
              <a:buClr>
                <a:srgbClr val="00194C"/>
              </a:buClr>
              <a:defRPr>
                <a:solidFill>
                  <a:srgbClr val="0019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211441"/>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C14B0-0F7B-9722-5F56-56E07B25787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931AC0-3899-D248-C06D-AECE6D3336C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29D04-D854-9E78-2A81-A60F4D34F976}"/>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5" name="Footer Placeholder 4">
            <a:extLst>
              <a:ext uri="{FF2B5EF4-FFF2-40B4-BE49-F238E27FC236}">
                <a16:creationId xmlns:a16="http://schemas.microsoft.com/office/drawing/2014/main" id="{7790BDB6-BEFE-AD8F-6960-BAD6AB41D1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E0A256-C890-CCBB-1CC1-CF4573DD4BF5}"/>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848082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FE0F-49ED-7F08-DDFB-6BD919A4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A0F74-8F72-E306-6F23-8B8B54186AB4}"/>
              </a:ext>
            </a:extLst>
          </p:cNvPr>
          <p:cNvSpPr>
            <a:spLocks noGrp="1"/>
          </p:cNvSpPr>
          <p:nvPr>
            <p:ph type="dt" sz="half" idx="10"/>
          </p:nvPr>
        </p:nvSpPr>
        <p:spPr/>
        <p:txBody>
          <a:bodyPr/>
          <a:lstStyle/>
          <a:p>
            <a:fld id="{A9D666D5-947E-453D-901B-18240B950F0C}" type="datetimeFigureOut">
              <a:rPr lang="en-US" smtClean="0"/>
              <a:t>3/25/2024</a:t>
            </a:fld>
            <a:endParaRPr lang="en-US" dirty="0"/>
          </a:p>
        </p:txBody>
      </p:sp>
      <p:sp>
        <p:nvSpPr>
          <p:cNvPr id="4" name="Footer Placeholder 3">
            <a:extLst>
              <a:ext uri="{FF2B5EF4-FFF2-40B4-BE49-F238E27FC236}">
                <a16:creationId xmlns:a16="http://schemas.microsoft.com/office/drawing/2014/main" id="{FD274566-AF0E-D74A-F250-8FD914BF5E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094AC34-F6A9-6FEC-7BC4-EF7230D91F65}"/>
              </a:ext>
            </a:extLst>
          </p:cNvPr>
          <p:cNvSpPr>
            <a:spLocks noGrp="1"/>
          </p:cNvSpPr>
          <p:nvPr>
            <p:ph type="sldNum" sz="quarter" idx="12"/>
          </p:nvPr>
        </p:nvSpPr>
        <p:spPr/>
        <p:txBody>
          <a:bodyPr/>
          <a:lstStyle/>
          <a:p>
            <a:fld id="{EAA1034A-D7C2-4567-8CEA-508E51D08684}" type="slidenum">
              <a:rPr lang="en-US" smtClean="0"/>
              <a:t>‹#›</a:t>
            </a:fld>
            <a:endParaRPr lang="en-US" dirty="0"/>
          </a:p>
        </p:txBody>
      </p:sp>
    </p:spTree>
    <p:extLst>
      <p:ext uri="{BB962C8B-B14F-4D97-AF65-F5344CB8AC3E}">
        <p14:creationId xmlns:p14="http://schemas.microsoft.com/office/powerpoint/2010/main" val="719036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a:spLocks noGrp="1" noRot="1" noMove="1" noResize="1" noEditPoints="1" noAdjustHandles="1" noChangeArrowheads="1" noChangeShapeType="1"/>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Right Triangle 10">
            <a:extLst>
              <a:ext uri="{FF2B5EF4-FFF2-40B4-BE49-F238E27FC236}">
                <a16:creationId xmlns:a16="http://schemas.microsoft.com/office/drawing/2014/main" id="{037924D2-2AB4-4BE1-9687-836615C72DFC}"/>
              </a:ext>
            </a:extLst>
          </p:cNvPr>
          <p:cNvSpPr/>
          <p:nvPr/>
        </p:nvSpPr>
        <p:spPr>
          <a:xfrm flipV="1">
            <a:off x="0" y="-6"/>
            <a:ext cx="7968996"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B2FC49-9C1F-2516-3F03-2C8F7F30CF0F}"/>
              </a:ext>
            </a:extLst>
          </p:cNvPr>
          <p:cNvGrpSpPr/>
          <p:nvPr/>
        </p:nvGrpSpPr>
        <p:grpSpPr>
          <a:xfrm>
            <a:off x="582132" y="2926872"/>
            <a:ext cx="2227625" cy="2596104"/>
            <a:chOff x="776176" y="2926872"/>
            <a:chExt cx="2970166" cy="2596104"/>
          </a:xfrm>
        </p:grpSpPr>
        <p:sp>
          <p:nvSpPr>
            <p:cNvPr id="7" name="Hexagon 6">
              <a:extLst>
                <a:ext uri="{FF2B5EF4-FFF2-40B4-BE49-F238E27FC236}">
                  <a16:creationId xmlns:a16="http://schemas.microsoft.com/office/drawing/2014/main" id="{D86F0DC8-EA4C-E2BB-05DC-A9F301BDD1BF}"/>
                </a:ext>
                <a:ext uri="{C183D7F6-B498-43B3-948B-1728B52AA6E4}">
                  <adec:decorative xmlns:adec="http://schemas.microsoft.com/office/drawing/2017/decorative" val="1"/>
                </a:ext>
              </a:extLst>
            </p:cNvPr>
            <p:cNvSpPr/>
            <p:nvPr/>
          </p:nvSpPr>
          <p:spPr>
            <a:xfrm rot="16200000">
              <a:off x="1031414" y="2808048"/>
              <a:ext cx="2459690" cy="2970165"/>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descr="Logo, company name&#10;&#10;Description automatically generated">
              <a:extLst>
                <a:ext uri="{FF2B5EF4-FFF2-40B4-BE49-F238E27FC236}">
                  <a16:creationId xmlns:a16="http://schemas.microsoft.com/office/drawing/2014/main" id="{F08A10D7-7037-A3D8-40BD-54425E09168B}"/>
                </a:ext>
              </a:extLst>
            </p:cNvPr>
            <p:cNvPicPr/>
            <p:nvPr/>
          </p:nvPicPr>
          <p:blipFill>
            <a:blip r:embed="rId2"/>
            <a:stretch>
              <a:fillRect/>
            </a:stretch>
          </p:blipFill>
          <p:spPr>
            <a:xfrm>
              <a:off x="874028" y="2926872"/>
              <a:ext cx="2872314" cy="1992818"/>
            </a:xfrm>
            <a:prstGeom prst="rect">
              <a:avLst/>
            </a:prstGeom>
          </p:spPr>
        </p:pic>
      </p:grpSp>
      <p:sp>
        <p:nvSpPr>
          <p:cNvPr id="18" name="Title 17">
            <a:extLst>
              <a:ext uri="{FF2B5EF4-FFF2-40B4-BE49-F238E27FC236}">
                <a16:creationId xmlns:a16="http://schemas.microsoft.com/office/drawing/2014/main" id="{D354BDC8-1660-32FD-C8AF-E6498DC5B277}"/>
              </a:ext>
            </a:extLst>
          </p:cNvPr>
          <p:cNvSpPr>
            <a:spLocks noGrp="1"/>
          </p:cNvSpPr>
          <p:nvPr>
            <p:ph type="title"/>
          </p:nvPr>
        </p:nvSpPr>
        <p:spPr>
          <a:xfrm>
            <a:off x="4226293" y="2563948"/>
            <a:ext cx="4724458" cy="1147968"/>
          </a:xfrm>
        </p:spPr>
        <p:txBody>
          <a:bodyPr/>
          <a:lstStyle/>
          <a:p>
            <a:r>
              <a:rPr lang="en-US"/>
              <a:t>Click to edit Master title style</a:t>
            </a:r>
          </a:p>
        </p:txBody>
      </p:sp>
      <p:sp>
        <p:nvSpPr>
          <p:cNvPr id="21" name="Text Placeholder 4" title="Subtitle">
            <a:extLst>
              <a:ext uri="{FF2B5EF4-FFF2-40B4-BE49-F238E27FC236}">
                <a16:creationId xmlns:a16="http://schemas.microsoft.com/office/drawing/2014/main" id="{74D1677B-781F-36D6-744C-A386754300FC}"/>
              </a:ext>
            </a:extLst>
          </p:cNvPr>
          <p:cNvSpPr>
            <a:spLocks noGrp="1"/>
          </p:cNvSpPr>
          <p:nvPr>
            <p:ph type="body" sz="quarter" idx="16" hasCustomPrompt="1"/>
          </p:nvPr>
        </p:nvSpPr>
        <p:spPr>
          <a:xfrm>
            <a:off x="4319730" y="3730609"/>
            <a:ext cx="3649266" cy="1341012"/>
          </a:xfrm>
          <a:prstGeom prst="rect">
            <a:avLst/>
          </a:prstGeom>
        </p:spPr>
        <p:txBody>
          <a:bodyPr/>
          <a:lstStyle>
            <a:lvl1pPr marL="0" indent="0">
              <a:buNone/>
              <a:defRPr sz="1800" spc="225">
                <a:solidFill>
                  <a:srgbClr val="00194C"/>
                </a:solidFill>
              </a:defRPr>
            </a:lvl1pPr>
            <a:lvl2pPr marL="342900" indent="0">
              <a:buNone/>
              <a:defRPr/>
            </a:lvl2pPr>
          </a:lstStyle>
          <a:p>
            <a:pPr lvl="0"/>
            <a:r>
              <a:rPr lang="en-US" noProof="0"/>
              <a:t>CLICK TO SUBTITLE STYLE</a:t>
            </a:r>
          </a:p>
        </p:txBody>
      </p:sp>
    </p:spTree>
    <p:extLst>
      <p:ext uri="{BB962C8B-B14F-4D97-AF65-F5344CB8AC3E}">
        <p14:creationId xmlns:p14="http://schemas.microsoft.com/office/powerpoint/2010/main" val="131888831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a:spLocks noGrp="1" noRot="1" noMove="1" noResize="1" noEditPoints="1" noAdjustHandles="1" noChangeArrowheads="1" noChangeShapeType="1"/>
          </p:cNvSpPr>
          <p:nvPr/>
        </p:nvSpPr>
        <p:spPr>
          <a:xfrm>
            <a:off x="0" y="2"/>
            <a:ext cx="9144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23" name="Group 22">
            <a:extLst>
              <a:ext uri="{FF2B5EF4-FFF2-40B4-BE49-F238E27FC236}">
                <a16:creationId xmlns:a16="http://schemas.microsoft.com/office/drawing/2014/main" id="{AB0E1BA4-80FE-4826-BA2F-083C3A5BB7FA}"/>
              </a:ext>
            </a:extLst>
          </p:cNvPr>
          <p:cNvGrpSpPr/>
          <p:nvPr/>
        </p:nvGrpSpPr>
        <p:grpSpPr>
          <a:xfrm flipH="1">
            <a:off x="5670996" y="1"/>
            <a:ext cx="3479785" cy="3541007"/>
            <a:chOff x="0" y="-2"/>
            <a:chExt cx="4639713" cy="3367272"/>
          </a:xfrm>
        </p:grpSpPr>
        <p:sp>
          <p:nvSpPr>
            <p:cNvPr id="26" name="Diagonal Stripe 25">
              <a:extLst>
                <a:ext uri="{FF2B5EF4-FFF2-40B4-BE49-F238E27FC236}">
                  <a16:creationId xmlns:a16="http://schemas.microsoft.com/office/drawing/2014/main" id="{0697993E-CD44-40B9-805C-77BC608618A7}"/>
                </a:ext>
              </a:extLst>
            </p:cNvPr>
            <p:cNvSpPr/>
            <p:nvPr/>
          </p:nvSpPr>
          <p:spPr>
            <a:xfrm>
              <a:off x="0" y="-1"/>
              <a:ext cx="4639713" cy="3367271"/>
            </a:xfrm>
            <a:prstGeom prst="diagStripe">
              <a:avLst>
                <a:gd name="adj" fmla="val 51202"/>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p:nvCxnSpPr>
          <p:spPr>
            <a:xfrm flipV="1">
              <a:off x="1433638" y="-2"/>
              <a:ext cx="1240971" cy="916595"/>
            </a:xfrm>
            <a:prstGeom prst="line">
              <a:avLst/>
            </a:prstGeom>
            <a:ln>
              <a:solidFill>
                <a:srgbClr val="00194C"/>
              </a:solidFill>
            </a:ln>
          </p:spPr>
          <p:style>
            <a:lnRef idx="1">
              <a:schemeClr val="accent1"/>
            </a:lnRef>
            <a:fillRef idx="0">
              <a:schemeClr val="accent1"/>
            </a:fillRef>
            <a:effectRef idx="0">
              <a:schemeClr val="accent1"/>
            </a:effectRef>
            <a:fontRef idx="minor">
              <a:schemeClr val="tx1"/>
            </a:fontRef>
          </p:style>
        </p:cxnSp>
      </p:grpSp>
      <p:sp>
        <p:nvSpPr>
          <p:cNvPr id="17" name="Text Placeholder 2">
            <a:extLst>
              <a:ext uri="{FF2B5EF4-FFF2-40B4-BE49-F238E27FC236}">
                <a16:creationId xmlns:a16="http://schemas.microsoft.com/office/drawing/2014/main" id="{B2E19FBD-2379-4B3B-910D-F51E007CB63F}"/>
              </a:ext>
            </a:extLst>
          </p:cNvPr>
          <p:cNvSpPr>
            <a:spLocks noGrp="1"/>
          </p:cNvSpPr>
          <p:nvPr>
            <p:ph type="body" idx="1"/>
          </p:nvPr>
        </p:nvSpPr>
        <p:spPr>
          <a:xfrm>
            <a:off x="390523" y="2104888"/>
            <a:ext cx="4106468" cy="781188"/>
          </a:xfrm>
          <a:prstGeom prst="rect">
            <a:avLst/>
          </a:prstGeom>
        </p:spPr>
        <p:txBody>
          <a:bodyPr anchor="b">
            <a:normAutofit/>
          </a:bodyPr>
          <a:lstStyle>
            <a:lvl1pPr marL="0" indent="0">
              <a:lnSpc>
                <a:spcPct val="100000"/>
              </a:lnSpc>
              <a:spcBef>
                <a:spcPts val="0"/>
              </a:spcBef>
              <a:buNone/>
              <a:defRPr sz="21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47CDC5A2-8836-4ED3-8E78-18C24853D882}"/>
              </a:ext>
            </a:extLst>
          </p:cNvPr>
          <p:cNvSpPr>
            <a:spLocks noGrp="1"/>
          </p:cNvSpPr>
          <p:nvPr>
            <p:ph type="body" sz="quarter" idx="14"/>
          </p:nvPr>
        </p:nvSpPr>
        <p:spPr>
          <a:xfrm>
            <a:off x="4640035" y="2104888"/>
            <a:ext cx="4106700" cy="781188"/>
          </a:xfrm>
          <a:prstGeom prst="rect">
            <a:avLst/>
          </a:prstGeom>
        </p:spPr>
        <p:txBody>
          <a:bodyPr anchor="b">
            <a:normAutofit/>
          </a:bodyPr>
          <a:lstStyle>
            <a:lvl1pPr marL="0" indent="0">
              <a:lnSpc>
                <a:spcPct val="100000"/>
              </a:lnSpc>
              <a:buNone/>
              <a:defRPr sz="21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bg1"/>
                </a:solidFill>
              </a:defRPr>
            </a:lvl1pPr>
            <a:lvl2pPr marL="3429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p:nvSpPr>
        <p:spPr>
          <a:xfrm flipH="1">
            <a:off x="5009931" y="1"/>
            <a:ext cx="1085850" cy="639064"/>
          </a:xfrm>
          <a:prstGeom prst="parallelogram">
            <a:avLst>
              <a:gd name="adj" fmla="val 135617"/>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BFDA250F-868C-41A6-9D90-09E2CBE02F85}" type="slidenum">
              <a:rPr lang="en-US" smtClean="0"/>
              <a:pPr/>
              <a:t>‹#›</a:t>
            </a:fld>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rmAutofit/>
          </a:bodyPr>
          <a:lstStyle>
            <a:lvl1pPr>
              <a:defRPr sz="3300" b="1">
                <a:solidFill>
                  <a:schemeClr val="bg1"/>
                </a:solidFill>
              </a:defRPr>
            </a:lvl1pPr>
          </a:lstStyle>
          <a:p>
            <a:r>
              <a:rPr lang="en-US" noProof="0"/>
              <a:t>Click to Edit Master Title Style </a:t>
            </a:r>
          </a:p>
        </p:txBody>
      </p:sp>
      <p:sp>
        <p:nvSpPr>
          <p:cNvPr id="8" name="Content Placeholder 6">
            <a:extLst>
              <a:ext uri="{FF2B5EF4-FFF2-40B4-BE49-F238E27FC236}">
                <a16:creationId xmlns:a16="http://schemas.microsoft.com/office/drawing/2014/main" id="{8AC534B8-A866-6D48-7D09-4F7F9668508B}"/>
              </a:ext>
            </a:extLst>
          </p:cNvPr>
          <p:cNvSpPr>
            <a:spLocks noGrp="1"/>
          </p:cNvSpPr>
          <p:nvPr>
            <p:ph sz="quarter" idx="21"/>
          </p:nvPr>
        </p:nvSpPr>
        <p:spPr>
          <a:xfrm>
            <a:off x="383380" y="2886075"/>
            <a:ext cx="4113611" cy="3232150"/>
          </a:xfrm>
          <a:prstGeom prst="rect">
            <a:avLst/>
          </a:prstGeom>
        </p:spPr>
        <p:txBody>
          <a:bodyPr/>
          <a:lstStyle>
            <a:lvl1pPr>
              <a:buClr>
                <a:srgbClr val="EAB200"/>
              </a:buClr>
              <a:defRPr>
                <a:solidFill>
                  <a:schemeClr val="bg1"/>
                </a:solidFill>
              </a:defRPr>
            </a:lvl1pPr>
            <a:lvl2pPr>
              <a:buClr>
                <a:srgbClr val="EAB200"/>
              </a:buClr>
              <a:defRPr>
                <a:solidFill>
                  <a:schemeClr val="bg1"/>
                </a:solidFill>
              </a:defRPr>
            </a:lvl2pPr>
            <a:lvl3pPr>
              <a:buClr>
                <a:srgbClr val="EAB200"/>
              </a:buClr>
              <a:defRPr>
                <a:solidFill>
                  <a:schemeClr val="bg1"/>
                </a:solidFill>
              </a:defRPr>
            </a:lvl3pPr>
            <a:lvl4pPr>
              <a:buClr>
                <a:srgbClr val="EAB200"/>
              </a:buClr>
              <a:defRPr>
                <a:solidFill>
                  <a:schemeClr val="bg1"/>
                </a:solidFill>
              </a:defRPr>
            </a:lvl4pPr>
            <a:lvl5pPr>
              <a:buClr>
                <a:srgbClr val="EAB200"/>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Placeholder 12">
            <a:extLst>
              <a:ext uri="{FF2B5EF4-FFF2-40B4-BE49-F238E27FC236}">
                <a16:creationId xmlns:a16="http://schemas.microsoft.com/office/drawing/2014/main" id="{7236CE97-939F-2A73-DDC8-E15518972C14}"/>
              </a:ext>
            </a:extLst>
          </p:cNvPr>
          <p:cNvPicPr>
            <a:picLocks noChangeAspect="1"/>
          </p:cNvPicPr>
          <p:nvPr/>
        </p:nvPicPr>
        <p:blipFill rotWithShape="1">
          <a:blip r:embed="rId2"/>
          <a:srcRect t="20441" r="1" b="28942"/>
          <a:stretch/>
        </p:blipFill>
        <p:spPr>
          <a:xfrm>
            <a:off x="4696907" y="2886075"/>
            <a:ext cx="4106465" cy="3232150"/>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p:spPr>
      </p:pic>
    </p:spTree>
    <p:extLst>
      <p:ext uri="{BB962C8B-B14F-4D97-AF65-F5344CB8AC3E}">
        <p14:creationId xmlns:p14="http://schemas.microsoft.com/office/powerpoint/2010/main" val="16619677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p:nvSpPr>
        <p:spPr>
          <a:xfrm>
            <a:off x="0" y="2"/>
            <a:ext cx="9144000" cy="6857999"/>
          </a:xfrm>
          <a:prstGeom prst="rect">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23" name="Group 22">
            <a:extLst>
              <a:ext uri="{FF2B5EF4-FFF2-40B4-BE49-F238E27FC236}">
                <a16:creationId xmlns:a16="http://schemas.microsoft.com/office/drawing/2014/main" id="{AB0E1BA4-80FE-4826-BA2F-083C3A5BB7FA}"/>
              </a:ext>
            </a:extLst>
          </p:cNvPr>
          <p:cNvGrpSpPr/>
          <p:nvPr/>
        </p:nvGrpSpPr>
        <p:grpSpPr>
          <a:xfrm flipH="1">
            <a:off x="5670996" y="1"/>
            <a:ext cx="3479785" cy="3541007"/>
            <a:chOff x="0" y="-2"/>
            <a:chExt cx="4639713" cy="3367272"/>
          </a:xfrm>
        </p:grpSpPr>
        <p:sp>
          <p:nvSpPr>
            <p:cNvPr id="26" name="Diagonal Stripe 25">
              <a:extLst>
                <a:ext uri="{FF2B5EF4-FFF2-40B4-BE49-F238E27FC236}">
                  <a16:creationId xmlns:a16="http://schemas.microsoft.com/office/drawing/2014/main" id="{0697993E-CD44-40B9-805C-77BC608618A7}"/>
                </a:ext>
              </a:extLst>
            </p:cNvPr>
            <p:cNvSpPr/>
            <p:nvPr/>
          </p:nvSpPr>
          <p:spPr>
            <a:xfrm>
              <a:off x="0" y="-1"/>
              <a:ext cx="4639713" cy="3367271"/>
            </a:xfrm>
            <a:prstGeom prst="diagStripe">
              <a:avLst>
                <a:gd name="adj" fmla="val 51202"/>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p:nvCxnSpPr>
          <p:spPr>
            <a:xfrm flipV="1">
              <a:off x="1433638" y="-2"/>
              <a:ext cx="1240971" cy="916595"/>
            </a:xfrm>
            <a:prstGeom prst="line">
              <a:avLst/>
            </a:prstGeom>
            <a:ln>
              <a:solidFill>
                <a:srgbClr val="CDD5E4"/>
              </a:solidFill>
            </a:ln>
          </p:spPr>
          <p:style>
            <a:lnRef idx="1">
              <a:schemeClr val="accent1"/>
            </a:lnRef>
            <a:fillRef idx="0">
              <a:schemeClr val="accent1"/>
            </a:fillRef>
            <a:effectRef idx="0">
              <a:schemeClr val="accent1"/>
            </a:effectRef>
            <a:fontRef idx="minor">
              <a:schemeClr val="tx1"/>
            </a:fontRef>
          </p:style>
        </p:cxnSp>
      </p:grpSp>
      <p:sp>
        <p:nvSpPr>
          <p:cNvPr id="17" name="Text Placeholder 2">
            <a:extLst>
              <a:ext uri="{FF2B5EF4-FFF2-40B4-BE49-F238E27FC236}">
                <a16:creationId xmlns:a16="http://schemas.microsoft.com/office/drawing/2014/main" id="{B2E19FBD-2379-4B3B-910D-F51E007CB63F}"/>
              </a:ext>
            </a:extLst>
          </p:cNvPr>
          <p:cNvSpPr>
            <a:spLocks noGrp="1" noRot="1" noMove="1" noResize="1" noEditPoints="1" noAdjustHandles="1" noChangeArrowheads="1" noChangeShapeType="1"/>
          </p:cNvSpPr>
          <p:nvPr>
            <p:ph type="body" idx="1"/>
          </p:nvPr>
        </p:nvSpPr>
        <p:spPr>
          <a:xfrm>
            <a:off x="390523" y="2104888"/>
            <a:ext cx="4106468" cy="781188"/>
          </a:xfrm>
          <a:prstGeom prst="rect">
            <a:avLst/>
          </a:prstGeom>
        </p:spPr>
        <p:txBody>
          <a:bodyPr anchor="b">
            <a:normAutofit/>
          </a:bodyPr>
          <a:lstStyle>
            <a:lvl1pPr marL="0" indent="0">
              <a:lnSpc>
                <a:spcPct val="100000"/>
              </a:lnSpc>
              <a:spcBef>
                <a:spcPts val="0"/>
              </a:spcBef>
              <a:buNone/>
              <a:defRPr sz="2100" b="1">
                <a:solidFill>
                  <a:srgbClr val="3F3F3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47CDC5A2-8836-4ED3-8E78-18C24853D882}"/>
              </a:ext>
            </a:extLst>
          </p:cNvPr>
          <p:cNvSpPr>
            <a:spLocks noGrp="1" noRot="1" noMove="1" noResize="1" noEditPoints="1" noAdjustHandles="1" noChangeArrowheads="1" noChangeShapeType="1"/>
          </p:cNvSpPr>
          <p:nvPr>
            <p:ph type="body" sz="quarter" idx="14"/>
          </p:nvPr>
        </p:nvSpPr>
        <p:spPr>
          <a:xfrm>
            <a:off x="4640035" y="2104888"/>
            <a:ext cx="4106700" cy="781188"/>
          </a:xfrm>
          <a:prstGeom prst="rect">
            <a:avLst/>
          </a:prstGeom>
        </p:spPr>
        <p:txBody>
          <a:bodyPr anchor="b">
            <a:normAutofit/>
          </a:bodyPr>
          <a:lstStyle>
            <a:lvl1pPr marL="0" indent="0">
              <a:lnSpc>
                <a:spcPct val="100000"/>
              </a:lnSpc>
              <a:buNone/>
              <a:defRPr sz="2100" b="1">
                <a:solidFill>
                  <a:srgbClr val="3F3F3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4" name="Text Placeholder 4" title="Subtitle">
            <a:extLst>
              <a:ext uri="{FF2B5EF4-FFF2-40B4-BE49-F238E27FC236}">
                <a16:creationId xmlns:a16="http://schemas.microsoft.com/office/drawing/2014/main" id="{77DB65FF-A89E-4562-8251-2BB63EFDD28E}"/>
              </a:ext>
            </a:extLst>
          </p:cNvPr>
          <p:cNvSpPr>
            <a:spLocks noGrp="1" noRot="1" noMove="1" noResize="1" noEditPoints="1" noAdjustHandles="1" noChangeArrowheads="1" noChangeShapeType="1"/>
          </p:cNvSpPr>
          <p:nvPr>
            <p:ph type="body" sz="quarter" idx="16" hasCustomPrompt="1"/>
          </p:nvPr>
        </p:nvSpPr>
        <p:spPr>
          <a:xfrm>
            <a:off x="390370" y="1376933"/>
            <a:ext cx="5526447" cy="608895"/>
          </a:xfrm>
          <a:prstGeom prst="rect">
            <a:avLst/>
          </a:prstGeom>
        </p:spPr>
        <p:txBody>
          <a:bodyPr/>
          <a:lstStyle>
            <a:lvl1pPr marL="0" indent="0">
              <a:buNone/>
              <a:defRPr sz="1500" spc="225">
                <a:solidFill>
                  <a:srgbClr val="00194C"/>
                </a:solidFill>
              </a:defRPr>
            </a:lvl1pPr>
            <a:lvl2pPr marL="3429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p:nvSpPr>
        <p:spPr>
          <a:xfrm flipH="1">
            <a:off x="5009931" y="1"/>
            <a:ext cx="1085850" cy="639064"/>
          </a:xfrm>
          <a:prstGeom prst="parallelogram">
            <a:avLst>
              <a:gd name="adj" fmla="val 135617"/>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noRot="1" noMove="1" noResize="1" noEditPoints="1" noAdjustHandles="1" noChangeArrowheads="1" noChangeShapeType="1"/>
          </p:cNvSpPr>
          <p:nvPr>
            <p:ph type="ftr" sz="quarter" idx="17"/>
          </p:nvPr>
        </p:nvSpPr>
        <p:spPr/>
        <p:txBody>
          <a:bodyPr/>
          <a:lstStyle>
            <a:lvl1pPr algn="l">
              <a:defRPr>
                <a:solidFill>
                  <a:srgbClr val="00194C"/>
                </a:solidFil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noRot="1" noMove="1" noResize="1" noEditPoints="1" noAdjustHandles="1" noChangeArrowheads="1" noChangeShapeType="1"/>
          </p:cNvSpPr>
          <p:nvPr>
            <p:ph type="sldNum" sz="quarter" idx="18"/>
          </p:nvPr>
        </p:nvSpPr>
        <p:spPr/>
        <p:txBody>
          <a:bodyPr/>
          <a:lstStyle>
            <a:lvl1pPr>
              <a:defRPr>
                <a:solidFill>
                  <a:srgbClr val="00194C"/>
                </a:solidFill>
              </a:defRPr>
            </a:lvl1pPr>
          </a:lstStyle>
          <a:p>
            <a:fld id="{BFDA250F-868C-41A6-9D90-09E2CBE02F85}" type="slidenum">
              <a:rPr lang="en-US" smtClean="0"/>
              <a:pPr/>
              <a:t>‹#›</a:t>
            </a:fld>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rmAutofit/>
          </a:bodyPr>
          <a:lstStyle>
            <a:lvl1pPr>
              <a:defRPr sz="3300" b="1">
                <a:solidFill>
                  <a:srgbClr val="00194C"/>
                </a:solidFill>
              </a:defRPr>
            </a:lvl1pPr>
          </a:lstStyle>
          <a:p>
            <a:r>
              <a:rPr lang="en-US" noProof="0"/>
              <a:t>Click to Edit Master Title Style </a:t>
            </a:r>
          </a:p>
        </p:txBody>
      </p:sp>
      <p:pic>
        <p:nvPicPr>
          <p:cNvPr id="15" name="Picture Placeholder 12">
            <a:extLst>
              <a:ext uri="{FF2B5EF4-FFF2-40B4-BE49-F238E27FC236}">
                <a16:creationId xmlns:a16="http://schemas.microsoft.com/office/drawing/2014/main" id="{2FAB2584-F724-B502-E8DA-8620413C9367}"/>
              </a:ext>
            </a:extLst>
          </p:cNvPr>
          <p:cNvPicPr>
            <a:picLocks noChangeAspect="1"/>
          </p:cNvPicPr>
          <p:nvPr/>
        </p:nvPicPr>
        <p:blipFill rotWithShape="1">
          <a:blip r:embed="rId2"/>
          <a:srcRect t="20441" r="1" b="28942"/>
          <a:stretch/>
        </p:blipFill>
        <p:spPr>
          <a:xfrm>
            <a:off x="4696907" y="2886075"/>
            <a:ext cx="4106465" cy="3232150"/>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noFill/>
        </p:spPr>
      </p:pic>
      <p:sp>
        <p:nvSpPr>
          <p:cNvPr id="21" name="Content Placeholder 20">
            <a:extLst>
              <a:ext uri="{FF2B5EF4-FFF2-40B4-BE49-F238E27FC236}">
                <a16:creationId xmlns:a16="http://schemas.microsoft.com/office/drawing/2014/main" id="{3376B449-01DA-D75D-93E4-E2BB106AC06E}"/>
              </a:ext>
            </a:extLst>
          </p:cNvPr>
          <p:cNvSpPr>
            <a:spLocks noGrp="1"/>
          </p:cNvSpPr>
          <p:nvPr>
            <p:ph sz="quarter" idx="22"/>
          </p:nvPr>
        </p:nvSpPr>
        <p:spPr>
          <a:xfrm>
            <a:off x="383743" y="2886075"/>
            <a:ext cx="4120223" cy="3232150"/>
          </a:xfrm>
          <a:prstGeom prst="rect">
            <a:avLst/>
          </a:prstGeom>
        </p:spPr>
        <p:txBody>
          <a:bodyPr/>
          <a:lstStyle>
            <a:lvl1pPr>
              <a:buClr>
                <a:srgbClr val="00194C"/>
              </a:buClr>
              <a:defRPr/>
            </a:lvl1pPr>
            <a:lvl2pPr>
              <a:buClr>
                <a:srgbClr val="00194C"/>
              </a:buClr>
              <a:defRPr/>
            </a:lvl2pPr>
            <a:lvl3pPr>
              <a:buClr>
                <a:srgbClr val="00194C"/>
              </a:buClr>
              <a:defRPr/>
            </a:lvl3pPr>
            <a:lvl4pPr>
              <a:buClr>
                <a:srgbClr val="00194C"/>
              </a:buClr>
              <a:defRPr/>
            </a:lvl4pPr>
            <a:lvl5pPr>
              <a:buClr>
                <a:srgbClr val="00194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6398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a:spLocks noGrp="1" noRot="1" noMove="1" noResize="1" noEditPoints="1" noAdjustHandles="1" noChangeArrowheads="1" noChangeShapeType="1"/>
          </p:cNvSpPr>
          <p:nvPr/>
        </p:nvSpPr>
        <p:spPr>
          <a:xfrm>
            <a:off x="0" y="2"/>
            <a:ext cx="9144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23" name="Group 22">
            <a:extLst>
              <a:ext uri="{FF2B5EF4-FFF2-40B4-BE49-F238E27FC236}">
                <a16:creationId xmlns:a16="http://schemas.microsoft.com/office/drawing/2014/main" id="{AB0E1BA4-80FE-4826-BA2F-083C3A5BB7FA}"/>
              </a:ext>
            </a:extLst>
          </p:cNvPr>
          <p:cNvGrpSpPr/>
          <p:nvPr/>
        </p:nvGrpSpPr>
        <p:grpSpPr>
          <a:xfrm flipH="1">
            <a:off x="5670996" y="1"/>
            <a:ext cx="3479785" cy="3541007"/>
            <a:chOff x="0" y="-2"/>
            <a:chExt cx="4639713" cy="3367272"/>
          </a:xfrm>
        </p:grpSpPr>
        <p:sp>
          <p:nvSpPr>
            <p:cNvPr id="26" name="Diagonal Stripe 25">
              <a:extLst>
                <a:ext uri="{FF2B5EF4-FFF2-40B4-BE49-F238E27FC236}">
                  <a16:creationId xmlns:a16="http://schemas.microsoft.com/office/drawing/2014/main" id="{0697993E-CD44-40B9-805C-77BC608618A7}"/>
                </a:ext>
              </a:extLst>
            </p:cNvPr>
            <p:cNvSpPr/>
            <p:nvPr/>
          </p:nvSpPr>
          <p:spPr>
            <a:xfrm>
              <a:off x="0" y="-1"/>
              <a:ext cx="4639713" cy="3367271"/>
            </a:xfrm>
            <a:prstGeom prst="diagStripe">
              <a:avLst>
                <a:gd name="adj" fmla="val 51202"/>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p:nvCxnSpPr>
          <p:spPr>
            <a:xfrm flipV="1">
              <a:off x="1433638" y="-2"/>
              <a:ext cx="1240971" cy="916595"/>
            </a:xfrm>
            <a:prstGeom prst="line">
              <a:avLst/>
            </a:prstGeom>
            <a:ln>
              <a:solidFill>
                <a:srgbClr val="00194C"/>
              </a:solidFill>
            </a:ln>
          </p:spPr>
          <p:style>
            <a:lnRef idx="1">
              <a:schemeClr val="accent1"/>
            </a:lnRef>
            <a:fillRef idx="0">
              <a:schemeClr val="accent1"/>
            </a:fillRef>
            <a:effectRef idx="0">
              <a:schemeClr val="accent1"/>
            </a:effectRef>
            <a:fontRef idx="minor">
              <a:schemeClr val="tx1"/>
            </a:fontRef>
          </p:style>
        </p:cxnSp>
      </p:grpSp>
      <p:sp>
        <p:nvSpPr>
          <p:cNvPr id="17" name="Text Placeholder 2">
            <a:extLst>
              <a:ext uri="{FF2B5EF4-FFF2-40B4-BE49-F238E27FC236}">
                <a16:creationId xmlns:a16="http://schemas.microsoft.com/office/drawing/2014/main" id="{B2E19FBD-2379-4B3B-910D-F51E007CB63F}"/>
              </a:ext>
            </a:extLst>
          </p:cNvPr>
          <p:cNvSpPr>
            <a:spLocks noGrp="1"/>
          </p:cNvSpPr>
          <p:nvPr>
            <p:ph type="body" idx="1"/>
          </p:nvPr>
        </p:nvSpPr>
        <p:spPr>
          <a:xfrm>
            <a:off x="390523" y="2104888"/>
            <a:ext cx="4106468" cy="781188"/>
          </a:xfrm>
          <a:prstGeom prst="rect">
            <a:avLst/>
          </a:prstGeom>
        </p:spPr>
        <p:txBody>
          <a:bodyPr anchor="b">
            <a:normAutofit/>
          </a:bodyPr>
          <a:lstStyle>
            <a:lvl1pPr marL="0" indent="0">
              <a:lnSpc>
                <a:spcPct val="100000"/>
              </a:lnSpc>
              <a:spcBef>
                <a:spcPts val="0"/>
              </a:spcBef>
              <a:buNone/>
              <a:defRPr sz="21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47CDC5A2-8836-4ED3-8E78-18C24853D882}"/>
              </a:ext>
            </a:extLst>
          </p:cNvPr>
          <p:cNvSpPr>
            <a:spLocks noGrp="1"/>
          </p:cNvSpPr>
          <p:nvPr>
            <p:ph type="body" sz="quarter" idx="14"/>
          </p:nvPr>
        </p:nvSpPr>
        <p:spPr>
          <a:xfrm>
            <a:off x="4640035" y="2104888"/>
            <a:ext cx="4106700" cy="781188"/>
          </a:xfrm>
          <a:prstGeom prst="rect">
            <a:avLst/>
          </a:prstGeom>
        </p:spPr>
        <p:txBody>
          <a:bodyPr anchor="b">
            <a:normAutofit/>
          </a:bodyPr>
          <a:lstStyle>
            <a:lvl1pPr marL="0" indent="0">
              <a:lnSpc>
                <a:spcPct val="100000"/>
              </a:lnSpc>
              <a:buNone/>
              <a:defRPr sz="21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bg1"/>
                </a:solidFill>
              </a:defRPr>
            </a:lvl1pPr>
            <a:lvl2pPr marL="3429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p:nvSpPr>
        <p:spPr>
          <a:xfrm flipH="1">
            <a:off x="5009931" y="1"/>
            <a:ext cx="1085850" cy="639064"/>
          </a:xfrm>
          <a:prstGeom prst="parallelogram">
            <a:avLst>
              <a:gd name="adj" fmla="val 135617"/>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BFDA250F-868C-41A6-9D90-09E2CBE02F85}" type="slidenum">
              <a:rPr lang="en-US" smtClean="0"/>
              <a:pPr/>
              <a:t>‹#›</a:t>
            </a:fld>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rmAutofit/>
          </a:bodyPr>
          <a:lstStyle>
            <a:lvl1pPr>
              <a:defRPr sz="3300" b="1">
                <a:solidFill>
                  <a:schemeClr val="bg1"/>
                </a:solidFill>
              </a:defRPr>
            </a:lvl1pPr>
          </a:lstStyle>
          <a:p>
            <a:r>
              <a:rPr lang="en-US" noProof="0"/>
              <a:t>Click to Edit Master Title Style </a:t>
            </a:r>
          </a:p>
        </p:txBody>
      </p:sp>
      <p:sp>
        <p:nvSpPr>
          <p:cNvPr id="8" name="Content Placeholder 6">
            <a:extLst>
              <a:ext uri="{FF2B5EF4-FFF2-40B4-BE49-F238E27FC236}">
                <a16:creationId xmlns:a16="http://schemas.microsoft.com/office/drawing/2014/main" id="{8AC534B8-A866-6D48-7D09-4F7F9668508B}"/>
              </a:ext>
            </a:extLst>
          </p:cNvPr>
          <p:cNvSpPr>
            <a:spLocks noGrp="1"/>
          </p:cNvSpPr>
          <p:nvPr>
            <p:ph sz="quarter" idx="21"/>
          </p:nvPr>
        </p:nvSpPr>
        <p:spPr>
          <a:xfrm>
            <a:off x="383380" y="2886075"/>
            <a:ext cx="4113611" cy="3232150"/>
          </a:xfrm>
          <a:prstGeom prst="rect">
            <a:avLst/>
          </a:prstGeom>
        </p:spPr>
        <p:txBody>
          <a:bodyPr/>
          <a:lstStyle>
            <a:lvl1pPr>
              <a:buClr>
                <a:srgbClr val="EAB200"/>
              </a:buClr>
              <a:defRPr>
                <a:solidFill>
                  <a:schemeClr val="bg1"/>
                </a:solidFill>
              </a:defRPr>
            </a:lvl1pPr>
            <a:lvl2pPr>
              <a:buClr>
                <a:srgbClr val="EAB200"/>
              </a:buClr>
              <a:defRPr>
                <a:solidFill>
                  <a:schemeClr val="bg1"/>
                </a:solidFill>
              </a:defRPr>
            </a:lvl2pPr>
            <a:lvl3pPr>
              <a:buClr>
                <a:srgbClr val="EAB200"/>
              </a:buClr>
              <a:defRPr>
                <a:solidFill>
                  <a:schemeClr val="bg1"/>
                </a:solidFill>
              </a:defRPr>
            </a:lvl3pPr>
            <a:lvl4pPr>
              <a:buClr>
                <a:srgbClr val="EAB200"/>
              </a:buClr>
              <a:defRPr>
                <a:solidFill>
                  <a:schemeClr val="bg1"/>
                </a:solidFill>
              </a:defRPr>
            </a:lvl4pPr>
            <a:lvl5pPr>
              <a:buClr>
                <a:srgbClr val="EAB200"/>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6">
            <a:extLst>
              <a:ext uri="{FF2B5EF4-FFF2-40B4-BE49-F238E27FC236}">
                <a16:creationId xmlns:a16="http://schemas.microsoft.com/office/drawing/2014/main" id="{A57201CA-2845-26F7-B0DC-91D1169A1CD3}"/>
              </a:ext>
            </a:extLst>
          </p:cNvPr>
          <p:cNvSpPr>
            <a:spLocks noGrp="1"/>
          </p:cNvSpPr>
          <p:nvPr>
            <p:ph sz="quarter" idx="22"/>
          </p:nvPr>
        </p:nvSpPr>
        <p:spPr>
          <a:xfrm>
            <a:off x="4640194" y="2886075"/>
            <a:ext cx="4113611" cy="3232150"/>
          </a:xfrm>
          <a:prstGeom prst="rect">
            <a:avLst/>
          </a:prstGeom>
        </p:spPr>
        <p:txBody>
          <a:bodyPr/>
          <a:lstStyle>
            <a:lvl1pPr>
              <a:buClr>
                <a:srgbClr val="EAB200"/>
              </a:buClr>
              <a:defRPr>
                <a:solidFill>
                  <a:schemeClr val="bg1"/>
                </a:solidFill>
              </a:defRPr>
            </a:lvl1pPr>
            <a:lvl2pPr>
              <a:buClr>
                <a:srgbClr val="EAB200"/>
              </a:buClr>
              <a:defRPr>
                <a:solidFill>
                  <a:schemeClr val="bg1"/>
                </a:solidFill>
              </a:defRPr>
            </a:lvl2pPr>
            <a:lvl3pPr>
              <a:buClr>
                <a:srgbClr val="EAB200"/>
              </a:buClr>
              <a:defRPr>
                <a:solidFill>
                  <a:schemeClr val="bg1"/>
                </a:solidFill>
              </a:defRPr>
            </a:lvl3pPr>
            <a:lvl4pPr>
              <a:buClr>
                <a:srgbClr val="EAB200"/>
              </a:buClr>
              <a:defRPr>
                <a:solidFill>
                  <a:schemeClr val="bg1"/>
                </a:solidFill>
              </a:defRPr>
            </a:lvl4pPr>
            <a:lvl5pPr>
              <a:buClr>
                <a:srgbClr val="EAB200"/>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3322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p:nvSpPr>
        <p:spPr>
          <a:xfrm>
            <a:off x="0" y="2"/>
            <a:ext cx="9144000" cy="6857999"/>
          </a:xfrm>
          <a:prstGeom prst="rect">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23" name="Group 22">
            <a:extLst>
              <a:ext uri="{FF2B5EF4-FFF2-40B4-BE49-F238E27FC236}">
                <a16:creationId xmlns:a16="http://schemas.microsoft.com/office/drawing/2014/main" id="{AB0E1BA4-80FE-4826-BA2F-083C3A5BB7FA}"/>
              </a:ext>
            </a:extLst>
          </p:cNvPr>
          <p:cNvGrpSpPr/>
          <p:nvPr/>
        </p:nvGrpSpPr>
        <p:grpSpPr>
          <a:xfrm flipH="1">
            <a:off x="5670996" y="1"/>
            <a:ext cx="3479785" cy="3541007"/>
            <a:chOff x="0" y="-2"/>
            <a:chExt cx="4639713" cy="3367272"/>
          </a:xfrm>
        </p:grpSpPr>
        <p:sp>
          <p:nvSpPr>
            <p:cNvPr id="26" name="Diagonal Stripe 25">
              <a:extLst>
                <a:ext uri="{FF2B5EF4-FFF2-40B4-BE49-F238E27FC236}">
                  <a16:creationId xmlns:a16="http://schemas.microsoft.com/office/drawing/2014/main" id="{0697993E-CD44-40B9-805C-77BC608618A7}"/>
                </a:ext>
              </a:extLst>
            </p:cNvPr>
            <p:cNvSpPr/>
            <p:nvPr/>
          </p:nvSpPr>
          <p:spPr>
            <a:xfrm>
              <a:off x="0" y="-1"/>
              <a:ext cx="4639713" cy="3367271"/>
            </a:xfrm>
            <a:prstGeom prst="diagStripe">
              <a:avLst>
                <a:gd name="adj" fmla="val 51202"/>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p:nvCxnSpPr>
          <p:spPr>
            <a:xfrm flipV="1">
              <a:off x="1433638" y="-2"/>
              <a:ext cx="1240971" cy="916595"/>
            </a:xfrm>
            <a:prstGeom prst="line">
              <a:avLst/>
            </a:prstGeom>
            <a:ln>
              <a:solidFill>
                <a:srgbClr val="CDD5E4"/>
              </a:solidFill>
            </a:ln>
          </p:spPr>
          <p:style>
            <a:lnRef idx="1">
              <a:schemeClr val="accent1"/>
            </a:lnRef>
            <a:fillRef idx="0">
              <a:schemeClr val="accent1"/>
            </a:fillRef>
            <a:effectRef idx="0">
              <a:schemeClr val="accent1"/>
            </a:effectRef>
            <a:fontRef idx="minor">
              <a:schemeClr val="tx1"/>
            </a:fontRef>
          </p:style>
        </p:cxnSp>
      </p:grpSp>
      <p:sp>
        <p:nvSpPr>
          <p:cNvPr id="17" name="Text Placeholder 2">
            <a:extLst>
              <a:ext uri="{FF2B5EF4-FFF2-40B4-BE49-F238E27FC236}">
                <a16:creationId xmlns:a16="http://schemas.microsoft.com/office/drawing/2014/main" id="{B2E19FBD-2379-4B3B-910D-F51E007CB63F}"/>
              </a:ext>
            </a:extLst>
          </p:cNvPr>
          <p:cNvSpPr>
            <a:spLocks noGrp="1" noRot="1" noMove="1" noResize="1" noEditPoints="1" noAdjustHandles="1" noChangeArrowheads="1" noChangeShapeType="1"/>
          </p:cNvSpPr>
          <p:nvPr>
            <p:ph type="body" idx="1"/>
          </p:nvPr>
        </p:nvSpPr>
        <p:spPr>
          <a:xfrm>
            <a:off x="390523" y="2104888"/>
            <a:ext cx="4106468" cy="781188"/>
          </a:xfrm>
          <a:prstGeom prst="rect">
            <a:avLst/>
          </a:prstGeom>
        </p:spPr>
        <p:txBody>
          <a:bodyPr anchor="b">
            <a:normAutofit/>
          </a:bodyPr>
          <a:lstStyle>
            <a:lvl1pPr marL="0" indent="0">
              <a:lnSpc>
                <a:spcPct val="100000"/>
              </a:lnSpc>
              <a:spcBef>
                <a:spcPts val="0"/>
              </a:spcBef>
              <a:buNone/>
              <a:defRPr sz="2100" b="1">
                <a:solidFill>
                  <a:srgbClr val="3F3F3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47CDC5A2-8836-4ED3-8E78-18C24853D882}"/>
              </a:ext>
            </a:extLst>
          </p:cNvPr>
          <p:cNvSpPr>
            <a:spLocks noGrp="1" noRot="1" noMove="1" noResize="1" noEditPoints="1" noAdjustHandles="1" noChangeArrowheads="1" noChangeShapeType="1"/>
          </p:cNvSpPr>
          <p:nvPr>
            <p:ph type="body" sz="quarter" idx="14"/>
          </p:nvPr>
        </p:nvSpPr>
        <p:spPr>
          <a:xfrm>
            <a:off x="4640035" y="2104888"/>
            <a:ext cx="4106700" cy="781188"/>
          </a:xfrm>
          <a:prstGeom prst="rect">
            <a:avLst/>
          </a:prstGeom>
        </p:spPr>
        <p:txBody>
          <a:bodyPr anchor="b">
            <a:normAutofit/>
          </a:bodyPr>
          <a:lstStyle>
            <a:lvl1pPr marL="0" indent="0">
              <a:lnSpc>
                <a:spcPct val="100000"/>
              </a:lnSpc>
              <a:buNone/>
              <a:defRPr sz="2100" b="1">
                <a:solidFill>
                  <a:srgbClr val="3F3F3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4" name="Text Placeholder 4" title="Subtitle">
            <a:extLst>
              <a:ext uri="{FF2B5EF4-FFF2-40B4-BE49-F238E27FC236}">
                <a16:creationId xmlns:a16="http://schemas.microsoft.com/office/drawing/2014/main" id="{77DB65FF-A89E-4562-8251-2BB63EFDD28E}"/>
              </a:ext>
            </a:extLst>
          </p:cNvPr>
          <p:cNvSpPr>
            <a:spLocks noGrp="1" noRot="1" noMove="1" noResize="1" noEditPoints="1" noAdjustHandles="1" noChangeArrowheads="1" noChangeShapeType="1"/>
          </p:cNvSpPr>
          <p:nvPr>
            <p:ph type="body" sz="quarter" idx="16" hasCustomPrompt="1"/>
          </p:nvPr>
        </p:nvSpPr>
        <p:spPr>
          <a:xfrm>
            <a:off x="390370" y="1376933"/>
            <a:ext cx="5526447" cy="608895"/>
          </a:xfrm>
          <a:prstGeom prst="rect">
            <a:avLst/>
          </a:prstGeom>
        </p:spPr>
        <p:txBody>
          <a:bodyPr/>
          <a:lstStyle>
            <a:lvl1pPr marL="0" indent="0">
              <a:buNone/>
              <a:defRPr sz="1500" spc="225">
                <a:solidFill>
                  <a:srgbClr val="00194C"/>
                </a:solidFill>
              </a:defRPr>
            </a:lvl1pPr>
            <a:lvl2pPr marL="3429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p:nvSpPr>
        <p:spPr>
          <a:xfrm flipH="1">
            <a:off x="5009931" y="1"/>
            <a:ext cx="1085850" cy="639064"/>
          </a:xfrm>
          <a:prstGeom prst="parallelogram">
            <a:avLst>
              <a:gd name="adj" fmla="val 135617"/>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noRot="1" noMove="1" noResize="1" noEditPoints="1" noAdjustHandles="1" noChangeArrowheads="1" noChangeShapeType="1"/>
          </p:cNvSpPr>
          <p:nvPr>
            <p:ph type="ftr" sz="quarter" idx="17"/>
          </p:nvPr>
        </p:nvSpPr>
        <p:spPr/>
        <p:txBody>
          <a:bodyPr/>
          <a:lstStyle>
            <a:lvl1pPr algn="l">
              <a:defRPr>
                <a:solidFill>
                  <a:srgbClr val="00194C"/>
                </a:solidFil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noRot="1" noMove="1" noResize="1" noEditPoints="1" noAdjustHandles="1" noChangeArrowheads="1" noChangeShapeType="1"/>
          </p:cNvSpPr>
          <p:nvPr>
            <p:ph type="sldNum" sz="quarter" idx="18"/>
          </p:nvPr>
        </p:nvSpPr>
        <p:spPr/>
        <p:txBody>
          <a:bodyPr/>
          <a:lstStyle>
            <a:lvl1pPr>
              <a:defRPr>
                <a:solidFill>
                  <a:srgbClr val="00194C"/>
                </a:solidFill>
              </a:defRPr>
            </a:lvl1pPr>
          </a:lstStyle>
          <a:p>
            <a:fld id="{BFDA250F-868C-41A6-9D90-09E2CBE02F85}" type="slidenum">
              <a:rPr lang="en-US" smtClean="0"/>
              <a:pPr/>
              <a:t>‹#›</a:t>
            </a:fld>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rmAutofit/>
          </a:bodyPr>
          <a:lstStyle>
            <a:lvl1pPr>
              <a:defRPr sz="3300" b="1">
                <a:solidFill>
                  <a:srgbClr val="00194C"/>
                </a:solidFill>
              </a:defRPr>
            </a:lvl1pPr>
          </a:lstStyle>
          <a:p>
            <a:r>
              <a:rPr lang="en-US" noProof="0"/>
              <a:t>Click to Edit Master Title Style </a:t>
            </a:r>
          </a:p>
        </p:txBody>
      </p:sp>
      <p:sp>
        <p:nvSpPr>
          <p:cNvPr id="21" name="Content Placeholder 20">
            <a:extLst>
              <a:ext uri="{FF2B5EF4-FFF2-40B4-BE49-F238E27FC236}">
                <a16:creationId xmlns:a16="http://schemas.microsoft.com/office/drawing/2014/main" id="{3376B449-01DA-D75D-93E4-E2BB106AC06E}"/>
              </a:ext>
            </a:extLst>
          </p:cNvPr>
          <p:cNvSpPr>
            <a:spLocks noGrp="1"/>
          </p:cNvSpPr>
          <p:nvPr>
            <p:ph sz="quarter" idx="22"/>
          </p:nvPr>
        </p:nvSpPr>
        <p:spPr>
          <a:xfrm>
            <a:off x="383743" y="2886075"/>
            <a:ext cx="4120223" cy="3232150"/>
          </a:xfrm>
          <a:prstGeom prst="rect">
            <a:avLst/>
          </a:prstGeom>
        </p:spPr>
        <p:txBody>
          <a:bodyPr/>
          <a:lstStyle>
            <a:lvl1pPr>
              <a:buClr>
                <a:srgbClr val="00194C"/>
              </a:buClr>
              <a:defRPr/>
            </a:lvl1pPr>
            <a:lvl2pPr>
              <a:buClr>
                <a:srgbClr val="00194C"/>
              </a:buClr>
              <a:defRPr/>
            </a:lvl2pPr>
            <a:lvl3pPr>
              <a:buClr>
                <a:srgbClr val="00194C"/>
              </a:buClr>
              <a:defRPr/>
            </a:lvl3pPr>
            <a:lvl4pPr>
              <a:buClr>
                <a:srgbClr val="00194C"/>
              </a:buClr>
              <a:defRPr/>
            </a:lvl4pPr>
            <a:lvl5pPr>
              <a:buClr>
                <a:srgbClr val="00194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0">
            <a:extLst>
              <a:ext uri="{FF2B5EF4-FFF2-40B4-BE49-F238E27FC236}">
                <a16:creationId xmlns:a16="http://schemas.microsoft.com/office/drawing/2014/main" id="{92574166-3A8A-0B81-E22F-BCCD6E92CD99}"/>
              </a:ext>
            </a:extLst>
          </p:cNvPr>
          <p:cNvSpPr>
            <a:spLocks noGrp="1"/>
          </p:cNvSpPr>
          <p:nvPr>
            <p:ph sz="quarter" idx="23"/>
          </p:nvPr>
        </p:nvSpPr>
        <p:spPr>
          <a:xfrm>
            <a:off x="4647010" y="2886075"/>
            <a:ext cx="4120223" cy="3232150"/>
          </a:xfrm>
          <a:prstGeom prst="rect">
            <a:avLst/>
          </a:prstGeom>
        </p:spPr>
        <p:txBody>
          <a:bodyPr/>
          <a:lstStyle>
            <a:lvl1pPr>
              <a:buClr>
                <a:srgbClr val="00194C"/>
              </a:buClr>
              <a:defRPr/>
            </a:lvl1pPr>
            <a:lvl2pPr>
              <a:buClr>
                <a:srgbClr val="00194C"/>
              </a:buClr>
              <a:defRPr/>
            </a:lvl2pPr>
            <a:lvl3pPr>
              <a:buClr>
                <a:srgbClr val="00194C"/>
              </a:buClr>
              <a:defRPr/>
            </a:lvl3pPr>
            <a:lvl4pPr>
              <a:buClr>
                <a:srgbClr val="00194C"/>
              </a:buClr>
              <a:defRPr/>
            </a:lvl4pPr>
            <a:lvl5pPr>
              <a:buClr>
                <a:srgbClr val="00194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2727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p:nvSpPr>
        <p:spPr>
          <a:xfrm>
            <a:off x="0" y="2"/>
            <a:ext cx="9144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nvGrpSpPr>
          <p:cNvPr id="26" name="Group 25">
            <a:extLst>
              <a:ext uri="{FF2B5EF4-FFF2-40B4-BE49-F238E27FC236}">
                <a16:creationId xmlns:a16="http://schemas.microsoft.com/office/drawing/2014/main" id="{36C8A74F-FDDF-48E8-AC2B-A5BD59D7D6A3}"/>
              </a:ext>
            </a:extLst>
          </p:cNvPr>
          <p:cNvGrpSpPr/>
          <p:nvPr/>
        </p:nvGrpSpPr>
        <p:grpSpPr>
          <a:xfrm flipH="1">
            <a:off x="5670996" y="1"/>
            <a:ext cx="3479785" cy="3541007"/>
            <a:chOff x="0" y="-2"/>
            <a:chExt cx="4639713" cy="3367272"/>
          </a:xfrm>
        </p:grpSpPr>
        <p:sp>
          <p:nvSpPr>
            <p:cNvPr id="27" name="Diagonal Stripe 26">
              <a:extLst>
                <a:ext uri="{FF2B5EF4-FFF2-40B4-BE49-F238E27FC236}">
                  <a16:creationId xmlns:a16="http://schemas.microsoft.com/office/drawing/2014/main" id="{2D5247F3-E6EB-4003-B1FD-F6200F0738E5}"/>
                </a:ext>
              </a:extLst>
            </p:cNvPr>
            <p:cNvSpPr/>
            <p:nvPr/>
          </p:nvSpPr>
          <p:spPr>
            <a:xfrm>
              <a:off x="0" y="-1"/>
              <a:ext cx="4639713" cy="3367271"/>
            </a:xfrm>
            <a:prstGeom prst="diagStripe">
              <a:avLst>
                <a:gd name="adj" fmla="val 51202"/>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p:nvCxnSpPr>
          <p:spPr>
            <a:xfrm flipV="1">
              <a:off x="1433638" y="-2"/>
              <a:ext cx="1240971" cy="916595"/>
            </a:xfrm>
            <a:prstGeom prst="line">
              <a:avLst/>
            </a:prstGeom>
            <a:ln>
              <a:solidFill>
                <a:srgbClr val="00194C"/>
              </a:solidFill>
            </a:ln>
          </p:spPr>
          <p:style>
            <a:lnRef idx="1">
              <a:schemeClr val="accent1"/>
            </a:lnRef>
            <a:fillRef idx="0">
              <a:schemeClr val="accent1"/>
            </a:fillRef>
            <a:effectRef idx="0">
              <a:schemeClr val="accent1"/>
            </a:effectRef>
            <a:fontRef idx="minor">
              <a:schemeClr val="tx1"/>
            </a:fontRef>
          </p:style>
        </p:cxnSp>
      </p:grpSp>
      <p:sp>
        <p:nvSpPr>
          <p:cNvPr id="36" name="Parallelogram 35">
            <a:extLst>
              <a:ext uri="{FF2B5EF4-FFF2-40B4-BE49-F238E27FC236}">
                <a16:creationId xmlns:a16="http://schemas.microsoft.com/office/drawing/2014/main" id="{8006416B-866C-47E5-8480-109B40F9EAA9}"/>
              </a:ext>
            </a:extLst>
          </p:cNvPr>
          <p:cNvSpPr/>
          <p:nvPr/>
        </p:nvSpPr>
        <p:spPr>
          <a:xfrm flipH="1">
            <a:off x="5009931" y="1"/>
            <a:ext cx="1085850" cy="639064"/>
          </a:xfrm>
          <a:prstGeom prst="parallelogram">
            <a:avLst>
              <a:gd name="adj" fmla="val 135617"/>
            </a:avLst>
          </a:prstGeom>
          <a:solidFill>
            <a:srgbClr val="CDD5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noRot="1" noMove="1" noResize="1" noEditPoints="1" noAdjustHandles="1" noChangeArrowheads="1" noChangeShapeType="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bg1"/>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noRot="1" noMove="1" noResize="1" noEditPoints="1" noAdjustHandles="1" noChangeArrowheads="1" noChangeShapeType="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4A960C75-8FA7-5740-9388-2B5112B2C5B9}"/>
              </a:ext>
            </a:extLst>
          </p:cNvPr>
          <p:cNvSpPr>
            <a:spLocks noGrp="1" noRot="1" noMove="1" noResize="1" noEditPoints="1" noAdjustHandles="1" noChangeArrowheads="1" noChangeShapeType="1"/>
          </p:cNvSpPr>
          <p:nvPr>
            <p:ph type="sldNum" sz="quarter" idx="18"/>
          </p:nvPr>
        </p:nvSpPr>
        <p:spPr/>
        <p:txBody>
          <a:bodyPr/>
          <a:lstStyle/>
          <a:p>
            <a:fld id="{BFDA250F-868C-41A6-9D90-09E2CBE02F85}" type="slidenum">
              <a:rPr lang="en-US" smtClean="0"/>
              <a:pPr/>
              <a:t>‹#›</a:t>
            </a:fld>
            <a:endParaRPr lang="en-US"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389008" y="209029"/>
            <a:ext cx="6249917" cy="1147969"/>
          </a:xfrm>
          <a:prstGeom prst="rect">
            <a:avLst/>
          </a:prstGeom>
        </p:spPr>
        <p:txBody>
          <a:bodyPr bIns="0" anchor="b">
            <a:normAutofit/>
          </a:bodyPr>
          <a:lstStyle>
            <a:lvl1pPr>
              <a:defRPr sz="33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389009" y="2140083"/>
            <a:ext cx="8245031" cy="3433180"/>
          </a:xfrm>
          <a:prstGeom prst="rect">
            <a:avLst/>
          </a:prstGeom>
        </p:spPr>
        <p:txBody>
          <a:bodyPr lIns="91420" tIns="45710" rIns="91420" bIns="45710">
            <a:noAutofit/>
          </a:bodyPr>
          <a:lstStyle>
            <a:lvl1pPr marL="0" indent="0" algn="ctr">
              <a:buNone/>
              <a:defRPr sz="1500" baseline="0">
                <a:solidFill>
                  <a:schemeClr val="bg1"/>
                </a:solidFill>
                <a:latin typeface="+mn-lt"/>
              </a:defRPr>
            </a:lvl1pPr>
          </a:lstStyle>
          <a:p>
            <a:pPr lvl="0"/>
            <a:r>
              <a:rPr lang="en-US" noProof="0" dirty="0"/>
              <a:t>Click icon to add table</a:t>
            </a:r>
          </a:p>
        </p:txBody>
      </p:sp>
    </p:spTree>
    <p:extLst>
      <p:ext uri="{BB962C8B-B14F-4D97-AF65-F5344CB8AC3E}">
        <p14:creationId xmlns:p14="http://schemas.microsoft.com/office/powerpoint/2010/main" val="42198185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253898" y="6356351"/>
            <a:ext cx="3086100" cy="365125"/>
          </a:xfrm>
          <a:prstGeom prst="rect">
            <a:avLst/>
          </a:prstGeom>
        </p:spPr>
        <p:txBody>
          <a:bodyPr vert="horz" lIns="91440" tIns="45720" rIns="91440" bIns="45720" rtlCol="0" anchor="ctr"/>
          <a:lstStyle>
            <a:lvl1pPr algn="l">
              <a:defRPr sz="900">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8360229" y="6356351"/>
            <a:ext cx="555170" cy="365125"/>
          </a:xfrm>
          <a:prstGeom prst="rect">
            <a:avLst/>
          </a:prstGeom>
        </p:spPr>
        <p:txBody>
          <a:bodyPr vert="horz" lIns="91440" tIns="45720" rIns="91440" bIns="45720" rtlCol="0" anchor="ctr"/>
          <a:lstStyle>
            <a:lvl1pPr algn="r">
              <a:defRPr sz="900">
                <a:solidFill>
                  <a:schemeClr val="bg2"/>
                </a:solidFill>
              </a:defRPr>
            </a:lvl1pPr>
          </a:lstStyle>
          <a:p>
            <a:fld id="{BFDA250F-868C-41A6-9D90-09E2CBE02F85}" type="slidenum">
              <a:rPr lang="en-US" smtClean="0"/>
              <a:pPr/>
              <a:t>‹#›</a:t>
            </a:fld>
            <a:endParaRPr lang="en-US"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389008" y="209029"/>
            <a:ext cx="812634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355538626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09" r:id="rId17"/>
    <p:sldLayoutId id="2147483721" r:id="rId18"/>
    <p:sldLayoutId id="2147483712" r:id="rId19"/>
    <p:sldLayoutId id="2147483722" r:id="rId20"/>
    <p:sldLayoutId id="2147483718" r:id="rId21"/>
    <p:sldLayoutId id="2147483719" r:id="rId22"/>
    <p:sldLayoutId id="2147483711" r:id="rId23"/>
    <p:sldLayoutId id="2147483723" r:id="rId24"/>
    <p:sldLayoutId id="2147483716" r:id="rId25"/>
    <p:sldLayoutId id="2147483713" r:id="rId26"/>
    <p:sldLayoutId id="2147483724" r:id="rId27"/>
    <p:sldLayoutId id="2147483725" r:id="rId28"/>
    <p:sldLayoutId id="2147483703" r:id="rId29"/>
  </p:sldLayoutIdLst>
  <p:txStyles>
    <p:titleStyle>
      <a:lvl1pPr algn="l" defTabSz="685800" rtl="0" eaLnBrk="1" latinLnBrk="0" hangingPunct="1">
        <a:lnSpc>
          <a:spcPct val="90000"/>
        </a:lnSpc>
        <a:spcBef>
          <a:spcPct val="0"/>
        </a:spcBef>
        <a:buNone/>
        <a:defRPr lang="en-IN" sz="33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2E7A40"/>
        </a:buClr>
        <a:buFont typeface="Arial" panose="020B0604020202020204" pitchFamily="34" charset="0"/>
        <a:buChar char="•"/>
        <a:defRPr lang="en-US" sz="1800" kern="1200" dirty="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2E7A40"/>
        </a:buClr>
        <a:buFont typeface="Arial" panose="020B0604020202020204" pitchFamily="34" charset="0"/>
        <a:buChar char="•"/>
        <a:defRPr lang="en-US" sz="1500" kern="1200" dirty="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2E7A40"/>
        </a:buClr>
        <a:buFont typeface="Arial" panose="020B0604020202020204" pitchFamily="34" charset="0"/>
        <a:buChar char="•"/>
        <a:defRPr lang="en-US" sz="135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2E7A40"/>
        </a:buClr>
        <a:buFont typeface="Arial" panose="020B0604020202020204" pitchFamily="34" charset="0"/>
        <a:buChar char="•"/>
        <a:defRPr lang="en-US" sz="1200" kern="1200" dirty="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2E7A40"/>
        </a:buClr>
        <a:buFont typeface="Arial" panose="020B0604020202020204" pitchFamily="34" charset="0"/>
        <a:buChar char="•"/>
        <a:defRPr lang="en-IN"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DB423-2E1C-C559-3B8F-E37517F563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0CEC46-C612-C152-11DF-3C977B4F8A3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1D007-2803-3E8C-4B7E-3F0BF807D46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D666D5-947E-453D-901B-18240B950F0C}" type="datetimeFigureOut">
              <a:rPr lang="en-US" smtClean="0"/>
              <a:t>3/25/2024</a:t>
            </a:fld>
            <a:endParaRPr lang="en-US" dirty="0"/>
          </a:p>
        </p:txBody>
      </p:sp>
      <p:sp>
        <p:nvSpPr>
          <p:cNvPr id="5" name="Footer Placeholder 4">
            <a:extLst>
              <a:ext uri="{FF2B5EF4-FFF2-40B4-BE49-F238E27FC236}">
                <a16:creationId xmlns:a16="http://schemas.microsoft.com/office/drawing/2014/main" id="{D961EDBC-4FA7-9C76-8C93-4871B54927F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B3BF251-67AF-4CE5-9494-97B3640E8E0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A1034A-D7C2-4567-8CEA-508E51D08684}" type="slidenum">
              <a:rPr lang="en-US" smtClean="0"/>
              <a:t>‹#›</a:t>
            </a:fld>
            <a:endParaRPr lang="en-US" dirty="0"/>
          </a:p>
        </p:txBody>
      </p:sp>
    </p:spTree>
    <p:extLst>
      <p:ext uri="{BB962C8B-B14F-4D97-AF65-F5344CB8AC3E}">
        <p14:creationId xmlns:p14="http://schemas.microsoft.com/office/powerpoint/2010/main" val="59400801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hyperlink" Target="mailto:tracy.harrell@adhe.edu" TargetMode="External"/><Relationship Id="rId3" Type="http://schemas.openxmlformats.org/officeDocument/2006/relationships/hyperlink" Target="mailto:Blake.cannon@adhe.edu" TargetMode="External"/><Relationship Id="rId7" Type="http://schemas.openxmlformats.org/officeDocument/2006/relationships/hyperlink" Target="mailto:mason.campbell@adhe.edu"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hyperlink" Target="mailto:nick.fuller@adhe.edu" TargetMode="External"/><Relationship Id="rId5" Type="http://schemas.openxmlformats.org/officeDocument/2006/relationships/hyperlink" Target="mailto:rachel.j.lewis@adhe.edu" TargetMode="External"/><Relationship Id="rId4" Type="http://schemas.openxmlformats.org/officeDocument/2006/relationships/hyperlink" Target="mailto:Sonia.hazelwood@adh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4FAC9DB-8BCA-281D-9D2D-09E055C2B251}"/>
              </a:ext>
            </a:extLst>
          </p:cNvPr>
          <p:cNvSpPr>
            <a:spLocks noGrp="1"/>
          </p:cNvSpPr>
          <p:nvPr>
            <p:ph type="title"/>
          </p:nvPr>
        </p:nvSpPr>
        <p:spPr>
          <a:xfrm>
            <a:off x="3352800" y="1371600"/>
            <a:ext cx="5638800" cy="3505200"/>
          </a:xfrm>
        </p:spPr>
        <p:txBody>
          <a:bodyPr>
            <a:normAutofit/>
          </a:bodyPr>
          <a:lstStyle/>
          <a:p>
            <a:pPr algn="ctr">
              <a:defRPr/>
            </a:pPr>
            <a:r>
              <a:rPr lang="en-US" sz="3600" b="1" dirty="0">
                <a:solidFill>
                  <a:prstClr val="black"/>
                </a:solidFill>
                <a:latin typeface="Calibri" charset="0"/>
                <a:ea typeface="Calibri" charset="0"/>
                <a:cs typeface="Calibri" charset="0"/>
              </a:rPr>
              <a:t>      </a:t>
            </a:r>
            <a:r>
              <a:rPr lang="en-US" sz="4000" b="1" dirty="0">
                <a:solidFill>
                  <a:srgbClr val="00194C"/>
                </a:solidFill>
                <a:latin typeface="Calibri" panose="020F0502020204030204" pitchFamily="34" charset="0"/>
                <a:cs typeface="Calibri" panose="020F0502020204030204" pitchFamily="34" charset="0"/>
              </a:rPr>
              <a:t>2024</a:t>
            </a:r>
            <a:br>
              <a:rPr lang="en-US" sz="3600" b="1" dirty="0">
                <a:solidFill>
                  <a:srgbClr val="00194C"/>
                </a:solidFill>
                <a:latin typeface="Calibri" panose="020F0502020204030204" pitchFamily="34" charset="0"/>
                <a:cs typeface="Calibri" panose="020F0502020204030204" pitchFamily="34" charset="0"/>
              </a:rPr>
            </a:br>
            <a:r>
              <a:rPr lang="en-US" sz="3200" b="1" dirty="0">
                <a:solidFill>
                  <a:srgbClr val="00194C"/>
                </a:solidFill>
                <a:latin typeface="Calibri" panose="020F0502020204030204" pitchFamily="34" charset="0"/>
                <a:cs typeface="Calibri" panose="020F0502020204030204" pitchFamily="34" charset="0"/>
              </a:rPr>
              <a:t>Annual Trustees Conference</a:t>
            </a:r>
            <a:br>
              <a:rPr lang="en-US" sz="3600" b="1" dirty="0">
                <a:solidFill>
                  <a:srgbClr val="00194C"/>
                </a:solidFill>
                <a:latin typeface="Calibri" panose="020F0502020204030204" pitchFamily="34" charset="0"/>
                <a:cs typeface="Calibri" panose="020F0502020204030204" pitchFamily="34" charset="0"/>
              </a:rPr>
            </a:br>
            <a:br>
              <a:rPr lang="en-US" sz="3600" b="1" dirty="0">
                <a:solidFill>
                  <a:srgbClr val="00194C"/>
                </a:solidFill>
                <a:latin typeface="Calibri" panose="020F0502020204030204" pitchFamily="34" charset="0"/>
                <a:cs typeface="Calibri" panose="020F0502020204030204" pitchFamily="34" charset="0"/>
              </a:rPr>
            </a:br>
            <a:r>
              <a:rPr lang="en-US" sz="3200" b="1" dirty="0">
                <a:solidFill>
                  <a:srgbClr val="C00000"/>
                </a:solidFill>
                <a:latin typeface="Calibri" charset="0"/>
                <a:ea typeface="Calibri" charset="0"/>
                <a:cs typeface="Calibri" charset="0"/>
              </a:rPr>
              <a:t>Productivity Funding Model</a:t>
            </a:r>
            <a:br>
              <a:rPr lang="en-US" sz="3200" b="1" dirty="0">
                <a:solidFill>
                  <a:srgbClr val="C00000"/>
                </a:solidFill>
                <a:latin typeface="Calibri" charset="0"/>
                <a:ea typeface="Calibri" charset="0"/>
                <a:cs typeface="Calibri" charset="0"/>
              </a:rPr>
            </a:br>
            <a:r>
              <a:rPr lang="en-US" sz="2400" b="1" dirty="0">
                <a:solidFill>
                  <a:srgbClr val="C00000"/>
                </a:solidFill>
                <a:latin typeface="Calibri" charset="0"/>
                <a:ea typeface="Calibri" charset="0"/>
                <a:cs typeface="Calibri" charset="0"/>
              </a:rPr>
              <a:t>March 26, 2024</a:t>
            </a:r>
            <a:endParaRPr lang="en-US" dirty="0">
              <a:solidFill>
                <a:srgbClr val="C00000"/>
              </a:solidFill>
            </a:endParaRPr>
          </a:p>
        </p:txBody>
      </p:sp>
      <p:sp>
        <p:nvSpPr>
          <p:cNvPr id="14" name="Text Placeholder 13">
            <a:extLst>
              <a:ext uri="{FF2B5EF4-FFF2-40B4-BE49-F238E27FC236}">
                <a16:creationId xmlns:a16="http://schemas.microsoft.com/office/drawing/2014/main" id="{C96CB7D9-83B3-1CA0-DD1C-F96BCD454322}"/>
              </a:ext>
            </a:extLst>
          </p:cNvPr>
          <p:cNvSpPr>
            <a:spLocks noGrp="1"/>
          </p:cNvSpPr>
          <p:nvPr>
            <p:ph type="body" sz="quarter" idx="16"/>
          </p:nvPr>
        </p:nvSpPr>
        <p:spPr>
          <a:xfrm>
            <a:off x="389335" y="5791200"/>
            <a:ext cx="3649266" cy="685800"/>
          </a:xfrm>
        </p:spPr>
        <p:txBody>
          <a:bodyPr/>
          <a:lstStyle/>
          <a:p>
            <a:pPr algn="ctr">
              <a:lnSpc>
                <a:spcPct val="70000"/>
              </a:lnSpc>
            </a:pPr>
            <a:r>
              <a:rPr lang="en-US" sz="2000" spc="0" dirty="0">
                <a:latin typeface="+mj-lt"/>
              </a:rPr>
              <a:t>Blake Cannon</a:t>
            </a:r>
          </a:p>
          <a:p>
            <a:pPr algn="ctr">
              <a:lnSpc>
                <a:spcPct val="70000"/>
              </a:lnSpc>
            </a:pPr>
            <a:r>
              <a:rPr lang="en-US" sz="2000" spc="0" dirty="0">
                <a:latin typeface="+mj-lt"/>
              </a:rPr>
              <a:t>Chief Analytics Officer</a:t>
            </a:r>
          </a:p>
        </p:txBody>
      </p:sp>
      <p:sp>
        <p:nvSpPr>
          <p:cNvPr id="2" name="Text Placeholder 13">
            <a:extLst>
              <a:ext uri="{FF2B5EF4-FFF2-40B4-BE49-F238E27FC236}">
                <a16:creationId xmlns:a16="http://schemas.microsoft.com/office/drawing/2014/main" id="{B694DD77-4FB9-6B22-CB11-C10727FBF1AD}"/>
              </a:ext>
            </a:extLst>
          </p:cNvPr>
          <p:cNvSpPr txBox="1">
            <a:spLocks/>
          </p:cNvSpPr>
          <p:nvPr/>
        </p:nvSpPr>
        <p:spPr>
          <a:xfrm>
            <a:off x="5071873" y="5791200"/>
            <a:ext cx="3649266" cy="685800"/>
          </a:xfrm>
          <a:prstGeom prst="rect">
            <a:avLst/>
          </a:prstGeom>
        </p:spPr>
        <p:txBody>
          <a:bodyPr/>
          <a:lstStyle>
            <a:lvl1pPr marL="0" indent="0" algn="l" defTabSz="685800" rtl="0" eaLnBrk="1" latinLnBrk="0" hangingPunct="1">
              <a:lnSpc>
                <a:spcPct val="90000"/>
              </a:lnSpc>
              <a:spcBef>
                <a:spcPts val="750"/>
              </a:spcBef>
              <a:buClr>
                <a:srgbClr val="2E7A40"/>
              </a:buClr>
              <a:buFont typeface="Arial" panose="020B0604020202020204" pitchFamily="34" charset="0"/>
              <a:buNone/>
              <a:defRPr lang="en-US" sz="1800" kern="1200" spc="225">
                <a:solidFill>
                  <a:srgbClr val="00194C"/>
                </a:solidFill>
                <a:latin typeface="+mn-lt"/>
                <a:ea typeface="+mn-ea"/>
                <a:cs typeface="+mn-cs"/>
              </a:defRPr>
            </a:lvl1pPr>
            <a:lvl2pPr marL="342900" indent="0" algn="l" defTabSz="685800" rtl="0" eaLnBrk="1" latinLnBrk="0" hangingPunct="1">
              <a:lnSpc>
                <a:spcPct val="90000"/>
              </a:lnSpc>
              <a:spcBef>
                <a:spcPts val="375"/>
              </a:spcBef>
              <a:buClr>
                <a:srgbClr val="2E7A40"/>
              </a:buClr>
              <a:buFont typeface="Arial" panose="020B0604020202020204" pitchFamily="34" charset="0"/>
              <a:buNone/>
              <a:defRPr lang="en-US"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2E7A40"/>
              </a:buClr>
              <a:buFont typeface="Arial" panose="020B0604020202020204" pitchFamily="34" charset="0"/>
              <a:buChar char="•"/>
              <a:defRPr lang="en-US" sz="135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2E7A40"/>
              </a:buClr>
              <a:buFont typeface="Arial" panose="020B0604020202020204" pitchFamily="34" charset="0"/>
              <a:buChar char="•"/>
              <a:defRPr lang="en-US" sz="1200" kern="1200" dirty="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2E7A40"/>
              </a:buClr>
              <a:buFont typeface="Arial" panose="020B0604020202020204" pitchFamily="34" charset="0"/>
              <a:buChar char="•"/>
              <a:defRPr lang="en-IN"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70000"/>
              </a:lnSpc>
            </a:pPr>
            <a:r>
              <a:rPr lang="en-US" sz="2000" spc="0" dirty="0">
                <a:latin typeface="+mj-lt"/>
              </a:rPr>
              <a:t>Nick Fuller</a:t>
            </a:r>
          </a:p>
          <a:p>
            <a:pPr algn="ctr">
              <a:lnSpc>
                <a:spcPct val="70000"/>
              </a:lnSpc>
            </a:pPr>
            <a:r>
              <a:rPr lang="en-US" sz="2000" spc="0" dirty="0">
                <a:latin typeface="+mj-lt"/>
              </a:rPr>
              <a:t>Assistant Commissioner, Finance</a:t>
            </a:r>
          </a:p>
        </p:txBody>
      </p:sp>
    </p:spTree>
    <p:extLst>
      <p:ext uri="{BB962C8B-B14F-4D97-AF65-F5344CB8AC3E}">
        <p14:creationId xmlns:p14="http://schemas.microsoft.com/office/powerpoint/2010/main" val="867501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91E0F6-A1D4-46B7-84FA-66E69C35FBA5}"/>
              </a:ext>
            </a:extLst>
          </p:cNvPr>
          <p:cNvSpPr txBox="1"/>
          <p:nvPr/>
        </p:nvSpPr>
        <p:spPr>
          <a:xfrm>
            <a:off x="685800" y="1143000"/>
            <a:ext cx="7848600" cy="2893100"/>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rgbClr val="C00000"/>
                </a:solidFill>
                <a:latin typeface="Arial" panose="020B0604020202020204" pitchFamily="34" charset="0"/>
                <a:ea typeface="Calibri" panose="020F0502020204030204" pitchFamily="34" charset="0"/>
                <a:cs typeface="Calibri" panose="020F0502020204030204" pitchFamily="34" charset="0"/>
              </a:rPr>
              <a:t>Productivity Funding First Run</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Data is pulled from AHEIS to run most metrics of the model.</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Each metric is reviewed by ADHE data team.</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Spreadsheets are distributed to IR staff over each metric for review.</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IR staff review and make necessary corrections.</a:t>
            </a:r>
          </a:p>
          <a:p>
            <a:pPr marL="742950" lvl="1" indent="-285750">
              <a:buFont typeface="Arial" panose="020B0604020202020204" pitchFamily="34" charset="0"/>
              <a:buChar char="•"/>
            </a:pPr>
            <a:endParaRPr lang="en-US" sz="1400" dirty="0">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solidFill>
                  <a:srgbClr val="C00000"/>
                </a:solidFill>
                <a:latin typeface="Arial" panose="020B0604020202020204" pitchFamily="34" charset="0"/>
                <a:ea typeface="Calibri" panose="020F0502020204030204" pitchFamily="34" charset="0"/>
                <a:cs typeface="Calibri" panose="020F0502020204030204" pitchFamily="34" charset="0"/>
              </a:rPr>
              <a:t>Productivity Funding Final Run</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Once all updates have been made a final run is done.</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Metric scores are handed off to ADHE Institutional Finance team to prepare the funding model distribution.</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Final Distribution is sent to the Secretary of Education and Governor’s Office for review.</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Final Distribution is sent to Presidents and Chancellors.</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Last step is approval from the Arkansas Higher Education Coordinating Board (AHECB).</a:t>
            </a:r>
          </a:p>
        </p:txBody>
      </p:sp>
      <p:sp>
        <p:nvSpPr>
          <p:cNvPr id="2" name="Title 5">
            <a:extLst>
              <a:ext uri="{FF2B5EF4-FFF2-40B4-BE49-F238E27FC236}">
                <a16:creationId xmlns:a16="http://schemas.microsoft.com/office/drawing/2014/main" id="{649F6A2F-7C4E-652B-A913-8BC2B0D89273}"/>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How does this data come together?</a:t>
            </a:r>
          </a:p>
        </p:txBody>
      </p:sp>
    </p:spTree>
    <p:extLst>
      <p:ext uri="{BB962C8B-B14F-4D97-AF65-F5344CB8AC3E}">
        <p14:creationId xmlns:p14="http://schemas.microsoft.com/office/powerpoint/2010/main" val="581165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C30D04-A000-612F-3FB3-36E8A87164C0}"/>
              </a:ext>
            </a:extLst>
          </p:cNvPr>
          <p:cNvSpPr txBox="1"/>
          <p:nvPr/>
        </p:nvSpPr>
        <p:spPr>
          <a:xfrm>
            <a:off x="533400" y="1143000"/>
            <a:ext cx="8153400" cy="2031325"/>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In the Credentials metric institutions receive points for all credentials awarded, with multipliers for credentials earned by students who contribute to closing the attainment gap of underserved populations in Arkansas as well as credentials that meet state workforce needs.</a:t>
            </a:r>
          </a:p>
          <a:p>
            <a:endParaRPr lang="en-US" dirty="0">
              <a:latin typeface="Arial" panose="020B0604020202020204" pitchFamily="34" charset="0"/>
              <a:ea typeface="Calibri" panose="020F0502020204030204" pitchFamily="34" charset="0"/>
              <a:cs typeface="Calibri" panose="020F0502020204030204" pitchFamily="34" charset="0"/>
            </a:endParaRPr>
          </a:p>
          <a:p>
            <a:r>
              <a:rPr lang="en-US" dirty="0">
                <a:latin typeface="Arial" panose="020B0604020202020204" pitchFamily="34" charset="0"/>
                <a:ea typeface="Calibri" panose="020F0502020204030204" pitchFamily="34" charset="0"/>
                <a:cs typeface="Calibri" panose="020F0502020204030204" pitchFamily="34" charset="0"/>
              </a:rPr>
              <a:t>2-year Colleges – 45% of model</a:t>
            </a:r>
          </a:p>
          <a:p>
            <a:r>
              <a:rPr lang="en-US" dirty="0">
                <a:latin typeface="Arial" panose="020B0604020202020204" pitchFamily="34" charset="0"/>
                <a:ea typeface="Calibri" panose="020F0502020204030204" pitchFamily="34" charset="0"/>
                <a:cs typeface="Calibri" panose="020F0502020204030204" pitchFamily="34" charset="0"/>
              </a:rPr>
              <a:t>4-year Universities – 32% of model</a:t>
            </a: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3BA4712-97E8-46D1-8EDB-6EC9CD157276}"/>
              </a:ext>
            </a:extLst>
          </p:cNvPr>
          <p:cNvPicPr>
            <a:picLocks noChangeAspect="1"/>
          </p:cNvPicPr>
          <p:nvPr/>
        </p:nvPicPr>
        <p:blipFill>
          <a:blip r:embed="rId3"/>
          <a:stretch>
            <a:fillRect/>
          </a:stretch>
        </p:blipFill>
        <p:spPr>
          <a:xfrm>
            <a:off x="1992064" y="3276600"/>
            <a:ext cx="5159871" cy="3145795"/>
          </a:xfrm>
          <a:prstGeom prst="rect">
            <a:avLst/>
          </a:prstGeom>
        </p:spPr>
      </p:pic>
      <p:sp>
        <p:nvSpPr>
          <p:cNvPr id="4" name="Title 5">
            <a:extLst>
              <a:ext uri="{FF2B5EF4-FFF2-40B4-BE49-F238E27FC236}">
                <a16:creationId xmlns:a16="http://schemas.microsoft.com/office/drawing/2014/main" id="{7616C716-E340-CE3D-E5EE-6E7DF10D55AD}"/>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Credentials Metric</a:t>
            </a:r>
          </a:p>
        </p:txBody>
      </p:sp>
    </p:spTree>
    <p:extLst>
      <p:ext uri="{BB962C8B-B14F-4D97-AF65-F5344CB8AC3E}">
        <p14:creationId xmlns:p14="http://schemas.microsoft.com/office/powerpoint/2010/main" val="137973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C30D04-A000-612F-3FB3-36E8A87164C0}"/>
              </a:ext>
            </a:extLst>
          </p:cNvPr>
          <p:cNvSpPr txBox="1"/>
          <p:nvPr/>
        </p:nvSpPr>
        <p:spPr>
          <a:xfrm>
            <a:off x="533400" y="1161633"/>
            <a:ext cx="8153400" cy="2800767"/>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In the Progression Metric institutions earn points as undergraduate students pass specific Progression goals. The Progression metric involves cross referencing AHEIS data from all public institutions in the state.</a:t>
            </a:r>
            <a:r>
              <a:rPr lang="en-US" sz="1800" dirty="0">
                <a:effectLst/>
                <a:latin typeface="Arial" panose="020B0604020202020204" pitchFamily="34" charset="0"/>
                <a:ea typeface="Calibri" panose="020F0502020204030204" pitchFamily="34" charset="0"/>
                <a:cs typeface="Times New Roman" panose="02020603050405020304" pitchFamily="18" charset="0"/>
              </a:rPr>
              <a:t> If the student is identified as an underserved population at any institution at which that student attended for that academic year, the student will be considered underserved for this metric</a:t>
            </a:r>
            <a:r>
              <a:rPr lang="en-US" dirty="0">
                <a:latin typeface="Arial" panose="020B0604020202020204" pitchFamily="34" charset="0"/>
                <a:ea typeface="Calibri" panose="020F0502020204030204" pitchFamily="34" charset="0"/>
                <a:cs typeface="Times New Roman" panose="02020603050405020304" pitchFamily="18" charset="0"/>
              </a:rPr>
              <a:t> for all institutions.</a:t>
            </a:r>
          </a:p>
          <a:p>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ea typeface="Calibri" panose="020F0502020204030204" pitchFamily="34" charset="0"/>
                <a:cs typeface="Times New Roman" panose="02020603050405020304" pitchFamily="18" charset="0"/>
              </a:rPr>
              <a:t>2-year Colleges – 20% of model</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4-year Universities – 24% of model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6A29DFE-C792-F620-090F-53F7B3DB4C6B}"/>
              </a:ext>
            </a:extLst>
          </p:cNvPr>
          <p:cNvPicPr>
            <a:picLocks noChangeAspect="1"/>
          </p:cNvPicPr>
          <p:nvPr/>
        </p:nvPicPr>
        <p:blipFill>
          <a:blip r:embed="rId3"/>
          <a:stretch>
            <a:fillRect/>
          </a:stretch>
        </p:blipFill>
        <p:spPr>
          <a:xfrm>
            <a:off x="1445381" y="4038600"/>
            <a:ext cx="6253238" cy="2514600"/>
          </a:xfrm>
          <a:prstGeom prst="rect">
            <a:avLst/>
          </a:prstGeom>
        </p:spPr>
      </p:pic>
      <p:sp>
        <p:nvSpPr>
          <p:cNvPr id="4" name="Title 5">
            <a:extLst>
              <a:ext uri="{FF2B5EF4-FFF2-40B4-BE49-F238E27FC236}">
                <a16:creationId xmlns:a16="http://schemas.microsoft.com/office/drawing/2014/main" id="{6DEF08DA-6443-D0EA-DA80-298F66BCC8DE}"/>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Progression Metric</a:t>
            </a:r>
          </a:p>
        </p:txBody>
      </p:sp>
    </p:spTree>
    <p:extLst>
      <p:ext uri="{BB962C8B-B14F-4D97-AF65-F5344CB8AC3E}">
        <p14:creationId xmlns:p14="http://schemas.microsoft.com/office/powerpoint/2010/main" val="82275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BB9BCA-6AC8-41E0-0A7C-7757DDC72A5E}"/>
              </a:ext>
            </a:extLst>
          </p:cNvPr>
          <p:cNvSpPr txBox="1"/>
          <p:nvPr/>
        </p:nvSpPr>
        <p:spPr>
          <a:xfrm>
            <a:off x="533400" y="1143000"/>
            <a:ext cx="7848600" cy="4741747"/>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The Transfer metric encourages collaboration between Arkansas 2-year colleges and 4-year public and private/independent universities to promote student success. </a:t>
            </a:r>
          </a:p>
          <a:p>
            <a:endParaRPr lang="en-US" dirty="0">
              <a:latin typeface="Arial" panose="020B0604020202020204" pitchFamily="34" charset="0"/>
              <a:ea typeface="Calibri" panose="020F0502020204030204" pitchFamily="34" charset="0"/>
            </a:endParaRPr>
          </a:p>
          <a:p>
            <a:pPr marL="0" marR="0">
              <a:lnSpc>
                <a:spcPct val="107000"/>
              </a:lnSpc>
              <a:spcBef>
                <a:spcPts val="0"/>
              </a:spcBef>
              <a:spcAft>
                <a:spcPts val="0"/>
              </a:spcAft>
            </a:pPr>
            <a:r>
              <a:rPr lang="en-US" sz="1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2-year College (15% of model)</a:t>
            </a:r>
          </a:p>
          <a:p>
            <a:pPr marL="742950" lvl="1" indent="-285750">
              <a:lnSpc>
                <a:spcPct val="107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Associate Degree Awarded</a:t>
            </a:r>
          </a:p>
          <a:p>
            <a:pPr marL="1200150" lvl="2" indent="-285750">
              <a:lnSpc>
                <a:spcPct val="107000"/>
              </a:lnSpc>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Graduate with an Associate degree and then enroll </a:t>
            </a:r>
            <a:r>
              <a:rPr lang="en-US" dirty="0">
                <a:latin typeface="Arial" panose="020B0604020202020204" pitchFamily="34" charset="0"/>
                <a:ea typeface="Calibri" panose="020F0502020204030204" pitchFamily="34" charset="0"/>
                <a:cs typeface="Times New Roman" panose="02020603050405020304" pitchFamily="18" charset="0"/>
              </a:rPr>
              <a:t>as a transfer student at AR 4-year public or private/independent institution within three years.</a:t>
            </a:r>
          </a:p>
          <a:p>
            <a:pPr marL="742950" lvl="1" indent="-285750">
              <a:lnSpc>
                <a:spcPct val="107000"/>
              </a:lnSpc>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30 or more ACTS credit hours</a:t>
            </a:r>
          </a:p>
          <a:p>
            <a:pPr marL="1200150" lvl="2" indent="-285750">
              <a:lnSpc>
                <a:spcPct val="107000"/>
              </a:lnSpc>
              <a:buFont typeface="Arial" panose="020B0604020202020204" pitchFamily="34" charset="0"/>
              <a:buChar char="•"/>
            </a:pPr>
            <a:r>
              <a:rPr lang="en-US" dirty="0">
                <a:latin typeface="Arial" panose="020B0604020202020204" pitchFamily="34" charset="0"/>
                <a:ea typeface="Calibri" panose="020F0502020204030204" pitchFamily="34" charset="0"/>
                <a:cs typeface="Times New Roman" panose="02020603050405020304" pitchFamily="18" charset="0"/>
              </a:rPr>
              <a:t>Earn 30 or more ACTS credit hours then enroll as a transfer student at AR 4-year public or private/independent institution</a:t>
            </a:r>
          </a:p>
          <a:p>
            <a:pPr marL="1200150" lvl="2" indent="-285750">
              <a:lnSpc>
                <a:spcPct val="107000"/>
              </a:lnSpc>
              <a:buFont typeface="Arial" panose="020B0604020202020204" pitchFamily="34" charset="0"/>
              <a:buChar char="•"/>
            </a:pP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b="1" dirty="0">
                <a:solidFill>
                  <a:srgbClr val="C00000"/>
                </a:solidFill>
                <a:latin typeface="Arial" panose="020B0604020202020204" pitchFamily="34" charset="0"/>
                <a:ea typeface="Calibri" panose="020F0502020204030204" pitchFamily="34" charset="0"/>
                <a:cs typeface="Times New Roman" panose="02020603050405020304" pitchFamily="18" charset="0"/>
              </a:rPr>
              <a:t>4-year University (12% of model)</a:t>
            </a:r>
          </a:p>
          <a:p>
            <a:pPr marL="742950" lvl="1" indent="-285750">
              <a:lnSpc>
                <a:spcPct val="107000"/>
              </a:lnSpc>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Student graduated with a Bachelor’s Degree and had transferred from AR public 2-year college within the three years</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5">
            <a:extLst>
              <a:ext uri="{FF2B5EF4-FFF2-40B4-BE49-F238E27FC236}">
                <a16:creationId xmlns:a16="http://schemas.microsoft.com/office/drawing/2014/main" id="{B08D02D3-5B63-06B7-5B51-C5665C1718CB}"/>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Transfer Success Metric</a:t>
            </a:r>
          </a:p>
        </p:txBody>
      </p:sp>
    </p:spTree>
    <p:extLst>
      <p:ext uri="{BB962C8B-B14F-4D97-AF65-F5344CB8AC3E}">
        <p14:creationId xmlns:p14="http://schemas.microsoft.com/office/powerpoint/2010/main" val="369593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E99B80-63E9-8CCA-D2AE-0824CCE600A3}"/>
              </a:ext>
            </a:extLst>
          </p:cNvPr>
          <p:cNvSpPr txBox="1"/>
          <p:nvPr/>
        </p:nvSpPr>
        <p:spPr>
          <a:xfrm>
            <a:off x="419100" y="1219200"/>
            <a:ext cx="8305800" cy="2585323"/>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Completion of gateway courses contributes to student progression and degree attainment. Institutions earn points for students successfully completing their first math, English and reading gateway courses. These courses consist of a selection of Arkansas Course Transfer Syste</a:t>
            </a:r>
            <a:r>
              <a:rPr lang="en-US" dirty="0">
                <a:latin typeface="Arial" panose="020B0604020202020204" pitchFamily="34" charset="0"/>
                <a:ea typeface="Calibri" panose="020F0502020204030204" pitchFamily="34" charset="0"/>
              </a:rPr>
              <a:t>m (</a:t>
            </a:r>
            <a:r>
              <a:rPr lang="en-US" sz="1800" dirty="0">
                <a:effectLst/>
                <a:latin typeface="Arial" panose="020B0604020202020204" pitchFamily="34" charset="0"/>
                <a:ea typeface="Calibri" panose="020F0502020204030204" pitchFamily="34" charset="0"/>
              </a:rPr>
              <a:t>ACTS) courses in the specific subject and any exceptions that the institution has cleared through </a:t>
            </a:r>
            <a:r>
              <a:rPr lang="en-US" dirty="0">
                <a:latin typeface="Arial" panose="020B0604020202020204" pitchFamily="34" charset="0"/>
                <a:ea typeface="Calibri" panose="020F0502020204030204" pitchFamily="34" charset="0"/>
              </a:rPr>
              <a:t>ADHE Academics.  </a:t>
            </a:r>
            <a:r>
              <a:rPr lang="en-US" sz="1800" dirty="0">
                <a:effectLst/>
                <a:latin typeface="Arial" panose="020B0604020202020204" pitchFamily="34" charset="0"/>
                <a:ea typeface="Calibri" panose="020F0502020204030204" pitchFamily="34" charset="0"/>
              </a:rPr>
              <a:t>Academically underserved students will be weighted more heavily. </a:t>
            </a:r>
          </a:p>
          <a:p>
            <a:endParaRPr lang="en-US" dirty="0">
              <a:latin typeface="Arial" panose="020B0604020202020204" pitchFamily="34" charset="0"/>
              <a:ea typeface="Calibri" panose="020F0502020204030204" pitchFamily="34" charset="0"/>
              <a:cs typeface="Calibri" panose="020F0502020204030204" pitchFamily="34" charset="0"/>
            </a:endParaRPr>
          </a:p>
          <a:p>
            <a:r>
              <a:rPr lang="en-US" dirty="0">
                <a:latin typeface="Arial" panose="020B0604020202020204" pitchFamily="34" charset="0"/>
                <a:ea typeface="Calibri" panose="020F0502020204030204" pitchFamily="34" charset="0"/>
                <a:cs typeface="Calibri" panose="020F0502020204030204" pitchFamily="34" charset="0"/>
              </a:rPr>
              <a:t>2-year Colleges – 10% of model</a:t>
            </a:r>
          </a:p>
          <a:p>
            <a:r>
              <a:rPr lang="en-US" dirty="0">
                <a:latin typeface="Arial" panose="020B0604020202020204" pitchFamily="34" charset="0"/>
                <a:ea typeface="Calibri" panose="020F0502020204030204" pitchFamily="34" charset="0"/>
                <a:cs typeface="Calibri" panose="020F0502020204030204" pitchFamily="34" charset="0"/>
              </a:rPr>
              <a:t>4-year Universities – 12% of model</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F04CAB2-9241-27C2-584C-208CECCAE4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826" y="4178011"/>
            <a:ext cx="4558348" cy="1606391"/>
          </a:xfrm>
          <a:prstGeom prst="rect">
            <a:avLst/>
          </a:prstGeom>
          <a:noFill/>
          <a:ln>
            <a:noFill/>
          </a:ln>
        </p:spPr>
      </p:pic>
      <p:sp>
        <p:nvSpPr>
          <p:cNvPr id="2" name="Title 5">
            <a:extLst>
              <a:ext uri="{FF2B5EF4-FFF2-40B4-BE49-F238E27FC236}">
                <a16:creationId xmlns:a16="http://schemas.microsoft.com/office/drawing/2014/main" id="{2E9E7387-0E32-DE7A-6F0F-0FF622A1175C}"/>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Gateway Course Success Metric</a:t>
            </a:r>
          </a:p>
        </p:txBody>
      </p:sp>
    </p:spTree>
    <p:extLst>
      <p:ext uri="{BB962C8B-B14F-4D97-AF65-F5344CB8AC3E}">
        <p14:creationId xmlns:p14="http://schemas.microsoft.com/office/powerpoint/2010/main" val="413311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2573F3-10A7-28CC-93D4-310C9331D294}"/>
              </a:ext>
            </a:extLst>
          </p:cNvPr>
          <p:cNvSpPr txBox="1"/>
          <p:nvPr/>
        </p:nvSpPr>
        <p:spPr>
          <a:xfrm>
            <a:off x="533400" y="1217474"/>
            <a:ext cx="7848600" cy="1754326"/>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An average of the number of students who graduated within the recommended timeframe for Associate and Bachelor’s degrees over the most recent three academic years. </a:t>
            </a:r>
          </a:p>
          <a:p>
            <a:endParaRPr lang="en-US" dirty="0">
              <a:latin typeface="Arial" panose="020B0604020202020204" pitchFamily="34" charset="0"/>
              <a:ea typeface="Calibri" panose="020F0502020204030204" pitchFamily="34" charset="0"/>
              <a:cs typeface="Calibri" panose="020F0502020204030204" pitchFamily="34" charset="0"/>
            </a:endParaRPr>
          </a:p>
          <a:p>
            <a:r>
              <a:rPr lang="en-US" dirty="0">
                <a:latin typeface="Arial" panose="020B0604020202020204" pitchFamily="34" charset="0"/>
                <a:ea typeface="Calibri" panose="020F0502020204030204" pitchFamily="34" charset="0"/>
                <a:cs typeface="Calibri" panose="020F0502020204030204" pitchFamily="34" charset="0"/>
              </a:rPr>
              <a:t>2-year Colleges – 5% of model</a:t>
            </a:r>
          </a:p>
          <a:p>
            <a:r>
              <a:rPr lang="en-US" dirty="0">
                <a:latin typeface="Arial" panose="020B0604020202020204" pitchFamily="34" charset="0"/>
                <a:ea typeface="Calibri" panose="020F0502020204030204" pitchFamily="34" charset="0"/>
                <a:cs typeface="Calibri" panose="020F0502020204030204" pitchFamily="34" charset="0"/>
              </a:rPr>
              <a:t>4-year Universities – 10% of model</a:t>
            </a:r>
            <a:endParaRPr lang="en-US"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F58B74E2-F491-EC5F-03A3-03C6C7F3DD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6585" y="3197661"/>
            <a:ext cx="2310830" cy="1752600"/>
          </a:xfrm>
          <a:prstGeom prst="rect">
            <a:avLst/>
          </a:prstGeom>
          <a:noFill/>
          <a:ln>
            <a:noFill/>
          </a:ln>
        </p:spPr>
      </p:pic>
      <p:sp>
        <p:nvSpPr>
          <p:cNvPr id="2" name="Title 5">
            <a:extLst>
              <a:ext uri="{FF2B5EF4-FFF2-40B4-BE49-F238E27FC236}">
                <a16:creationId xmlns:a16="http://schemas.microsoft.com/office/drawing/2014/main" id="{98F1CCBC-2B5F-C923-B93A-FE4D641F1AB3}"/>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Time to Degree Metric</a:t>
            </a:r>
          </a:p>
        </p:txBody>
      </p:sp>
    </p:spTree>
    <p:extLst>
      <p:ext uri="{BB962C8B-B14F-4D97-AF65-F5344CB8AC3E}">
        <p14:creationId xmlns:p14="http://schemas.microsoft.com/office/powerpoint/2010/main" val="185867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E7BC0-0041-2B6C-811D-DE0A7F3EE644}"/>
              </a:ext>
            </a:extLst>
          </p:cNvPr>
          <p:cNvSpPr txBox="1"/>
          <p:nvPr/>
        </p:nvSpPr>
        <p:spPr>
          <a:xfrm>
            <a:off x="533400" y="1217474"/>
            <a:ext cx="7848600" cy="1754326"/>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An average of the number of students who graduated within the scheduled number of credits completed for Bachelor’s and Associate degrees over the most recent three academic years. </a:t>
            </a:r>
          </a:p>
          <a:p>
            <a:endParaRPr lang="en-US" dirty="0">
              <a:latin typeface="Arial" panose="020B0604020202020204" pitchFamily="34" charset="0"/>
              <a:ea typeface="Calibri" panose="020F0502020204030204" pitchFamily="34" charset="0"/>
              <a:cs typeface="Calibri" panose="020F0502020204030204" pitchFamily="34" charset="0"/>
            </a:endParaRPr>
          </a:p>
          <a:p>
            <a:r>
              <a:rPr lang="en-US" dirty="0">
                <a:latin typeface="Arial" panose="020B0604020202020204" pitchFamily="34" charset="0"/>
                <a:ea typeface="Calibri" panose="020F0502020204030204" pitchFamily="34" charset="0"/>
                <a:cs typeface="Calibri" panose="020F0502020204030204" pitchFamily="34" charset="0"/>
              </a:rPr>
              <a:t>2-year Colleges – 5% of model</a:t>
            </a:r>
          </a:p>
          <a:p>
            <a:r>
              <a:rPr lang="en-US" dirty="0">
                <a:latin typeface="Arial" panose="020B0604020202020204" pitchFamily="34" charset="0"/>
                <a:ea typeface="Calibri" panose="020F0502020204030204" pitchFamily="34" charset="0"/>
                <a:cs typeface="Calibri" panose="020F0502020204030204" pitchFamily="34" charset="0"/>
              </a:rPr>
              <a:t>4-year Universities – 10% of model</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E4425A3-2C32-9574-6F80-2497862018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9945" y="3194614"/>
            <a:ext cx="2404110" cy="1770380"/>
          </a:xfrm>
          <a:prstGeom prst="rect">
            <a:avLst/>
          </a:prstGeom>
          <a:noFill/>
          <a:ln>
            <a:noFill/>
          </a:ln>
        </p:spPr>
      </p:pic>
      <p:sp>
        <p:nvSpPr>
          <p:cNvPr id="5" name="Title 5">
            <a:extLst>
              <a:ext uri="{FF2B5EF4-FFF2-40B4-BE49-F238E27FC236}">
                <a16:creationId xmlns:a16="http://schemas.microsoft.com/office/drawing/2014/main" id="{D8B6EB5E-DAF8-A806-1295-42BDDED88E9B}"/>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Credits at Completion Metric</a:t>
            </a:r>
          </a:p>
        </p:txBody>
      </p:sp>
    </p:spTree>
    <p:extLst>
      <p:ext uri="{BB962C8B-B14F-4D97-AF65-F5344CB8AC3E}">
        <p14:creationId xmlns:p14="http://schemas.microsoft.com/office/powerpoint/2010/main" val="2424008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E7BC0-0041-2B6C-811D-DE0A7F3EE644}"/>
              </a:ext>
            </a:extLst>
          </p:cNvPr>
          <p:cNvSpPr txBox="1"/>
          <p:nvPr/>
        </p:nvSpPr>
        <p:spPr>
          <a:xfrm>
            <a:off x="381000" y="1189672"/>
            <a:ext cx="8458200" cy="1477328"/>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This adjustment is to recognize that institutions must maintain certain student services regardless of the institution's student enrollment size. This metric increases the index score of a 2-year college that falls into a specified student enrollment size range. The range is based on average three-year enrollment for all 2-year colleges. Data is obtained from IPEDS. </a:t>
            </a:r>
            <a:endParaRPr lang="en-US"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E483190-1901-5C4A-CB45-CDEFBE93309B}"/>
              </a:ext>
            </a:extLst>
          </p:cNvPr>
          <p:cNvPicPr>
            <a:picLocks noChangeAspect="1"/>
          </p:cNvPicPr>
          <p:nvPr/>
        </p:nvPicPr>
        <p:blipFill rotWithShape="1">
          <a:blip r:embed="rId3">
            <a:extLst>
              <a:ext uri="{28A0092B-C50C-407E-A947-70E740481C1C}">
                <a14:useLocalDpi xmlns:a14="http://schemas.microsoft.com/office/drawing/2010/main" val="0"/>
              </a:ext>
            </a:extLst>
          </a:blip>
          <a:srcRect t="1493" b="1493"/>
          <a:stretch/>
        </p:blipFill>
        <p:spPr bwMode="auto">
          <a:xfrm>
            <a:off x="2662237" y="3084830"/>
            <a:ext cx="3819525" cy="1258570"/>
          </a:xfrm>
          <a:prstGeom prst="rect">
            <a:avLst/>
          </a:prstGeom>
          <a:ln>
            <a:noFill/>
          </a:ln>
          <a:extLst>
            <a:ext uri="{53640926-AAD7-44D8-BBD7-CCE9431645EC}">
              <a14:shadowObscured xmlns:a14="http://schemas.microsoft.com/office/drawing/2010/main"/>
            </a:ext>
          </a:extLst>
        </p:spPr>
      </p:pic>
      <p:sp>
        <p:nvSpPr>
          <p:cNvPr id="2" name="Title 5">
            <a:extLst>
              <a:ext uri="{FF2B5EF4-FFF2-40B4-BE49-F238E27FC236}">
                <a16:creationId xmlns:a16="http://schemas.microsoft.com/office/drawing/2014/main" id="{11D83F5B-FBF8-D61C-B68A-9739880D06DC}"/>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Diseconomies of Scale Adjustment</a:t>
            </a:r>
          </a:p>
        </p:txBody>
      </p:sp>
    </p:spTree>
    <p:extLst>
      <p:ext uri="{BB962C8B-B14F-4D97-AF65-F5344CB8AC3E}">
        <p14:creationId xmlns:p14="http://schemas.microsoft.com/office/powerpoint/2010/main" val="271198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E7BC0-0041-2B6C-811D-DE0A7F3EE644}"/>
              </a:ext>
            </a:extLst>
          </p:cNvPr>
          <p:cNvSpPr txBox="1"/>
          <p:nvPr/>
        </p:nvSpPr>
        <p:spPr>
          <a:xfrm>
            <a:off x="381000" y="1217474"/>
            <a:ext cx="8458200" cy="1754326"/>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Research is essential to the discovery of new knowledge, innovation, entrepreneurism, and societal, health, and economic development advancements. </a:t>
            </a:r>
            <a:r>
              <a:rPr lang="en-US" sz="1800" dirty="0">
                <a:effectLst/>
                <a:latin typeface="Arial" panose="020B0604020202020204" pitchFamily="34" charset="0"/>
                <a:ea typeface="Calibri" panose="020F0502020204030204" pitchFamily="34" charset="0"/>
              </a:rPr>
              <a:t>This metric increases the comparative years score of institutions who invest in research by a percentage based on the ratio of research expenditures to total expenditures of the institution as reported on the IPEDS finance survey. </a:t>
            </a:r>
            <a:endParaRPr lang="en-US"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E483190-1901-5C4A-CB45-CDEFBE93309B}"/>
              </a:ext>
            </a:extLst>
          </p:cNvPr>
          <p:cNvPicPr>
            <a:picLocks noChangeAspect="1"/>
          </p:cNvPicPr>
          <p:nvPr/>
        </p:nvPicPr>
        <p:blipFill rotWithShape="1">
          <a:blip r:embed="rId3">
            <a:extLst>
              <a:ext uri="{28A0092B-C50C-407E-A947-70E740481C1C}">
                <a14:useLocalDpi xmlns:a14="http://schemas.microsoft.com/office/drawing/2010/main" val="0"/>
              </a:ext>
            </a:extLst>
          </a:blip>
          <a:srcRect l="33946" t="41378" r="22476" b="34875"/>
          <a:stretch/>
        </p:blipFill>
        <p:spPr bwMode="auto">
          <a:xfrm>
            <a:off x="2662237" y="3161030"/>
            <a:ext cx="3819525" cy="1258570"/>
          </a:xfrm>
          <a:prstGeom prst="rect">
            <a:avLst/>
          </a:prstGeom>
          <a:ln>
            <a:noFill/>
          </a:ln>
          <a:extLst>
            <a:ext uri="{53640926-AAD7-44D8-BBD7-CCE9431645EC}">
              <a14:shadowObscured xmlns:a14="http://schemas.microsoft.com/office/drawing/2010/main"/>
            </a:ext>
          </a:extLst>
        </p:spPr>
      </p:pic>
      <p:sp>
        <p:nvSpPr>
          <p:cNvPr id="2" name="Title 5">
            <a:extLst>
              <a:ext uri="{FF2B5EF4-FFF2-40B4-BE49-F238E27FC236}">
                <a16:creationId xmlns:a16="http://schemas.microsoft.com/office/drawing/2014/main" id="{5F4A6F61-B465-49FD-1008-F8D396D1BCF3}"/>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Research Adjustment</a:t>
            </a:r>
          </a:p>
        </p:txBody>
      </p:sp>
    </p:spTree>
    <p:extLst>
      <p:ext uri="{BB962C8B-B14F-4D97-AF65-F5344CB8AC3E}">
        <p14:creationId xmlns:p14="http://schemas.microsoft.com/office/powerpoint/2010/main" val="3608779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E7BC0-0041-2B6C-811D-DE0A7F3EE644}"/>
              </a:ext>
            </a:extLst>
          </p:cNvPr>
          <p:cNvSpPr txBox="1"/>
          <p:nvPr/>
        </p:nvSpPr>
        <p:spPr>
          <a:xfrm>
            <a:off x="381000" y="1182469"/>
            <a:ext cx="8458200" cy="646331"/>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Measures the core expense ratio of each institution as compared to its SREB peer group.  Numbers are pulled from the IPEDS Finance Survey.</a:t>
            </a:r>
            <a:endParaRPr lang="en-US"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84F7D92-0785-B7DF-5B20-19EFCA15FC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847" y="1752096"/>
            <a:ext cx="6746305" cy="2591304"/>
          </a:xfrm>
          <a:prstGeom prst="rect">
            <a:avLst/>
          </a:prstGeom>
          <a:noFill/>
          <a:ln>
            <a:noFill/>
          </a:ln>
        </p:spPr>
      </p:pic>
      <p:pic>
        <p:nvPicPr>
          <p:cNvPr id="9" name="Picture 8">
            <a:extLst>
              <a:ext uri="{FF2B5EF4-FFF2-40B4-BE49-F238E27FC236}">
                <a16:creationId xmlns:a16="http://schemas.microsoft.com/office/drawing/2014/main" id="{6A841BA0-410A-25F4-0D22-6E3E010004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202147"/>
            <a:ext cx="2133600" cy="2351053"/>
          </a:xfrm>
          <a:prstGeom prst="rect">
            <a:avLst/>
          </a:prstGeom>
          <a:noFill/>
          <a:ln>
            <a:noFill/>
          </a:ln>
        </p:spPr>
      </p:pic>
      <p:sp>
        <p:nvSpPr>
          <p:cNvPr id="2" name="Title 5">
            <a:extLst>
              <a:ext uri="{FF2B5EF4-FFF2-40B4-BE49-F238E27FC236}">
                <a16:creationId xmlns:a16="http://schemas.microsoft.com/office/drawing/2014/main" id="{3E5E4436-55E8-BF4A-1039-5A0A399F8893}"/>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Core Expense Ratio Adjustment</a:t>
            </a:r>
          </a:p>
        </p:txBody>
      </p:sp>
    </p:spTree>
    <p:extLst>
      <p:ext uri="{BB962C8B-B14F-4D97-AF65-F5344CB8AC3E}">
        <p14:creationId xmlns:p14="http://schemas.microsoft.com/office/powerpoint/2010/main" val="330489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91E0F6-A1D4-46B7-84FA-66E69C35FBA5}"/>
              </a:ext>
            </a:extLst>
          </p:cNvPr>
          <p:cNvSpPr txBox="1"/>
          <p:nvPr/>
        </p:nvSpPr>
        <p:spPr>
          <a:xfrm>
            <a:off x="500570" y="1141274"/>
            <a:ext cx="8142857" cy="1754326"/>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Act 148 was enacted by the 91</a:t>
            </a:r>
            <a:r>
              <a:rPr lang="en-US" sz="1800" baseline="30000" dirty="0">
                <a:effectLst/>
                <a:latin typeface="Arial" panose="020B0604020202020204" pitchFamily="34" charset="0"/>
                <a:ea typeface="Calibri" panose="020F0502020204030204" pitchFamily="34" charset="0"/>
              </a:rPr>
              <a:t>st</a:t>
            </a:r>
            <a:r>
              <a:rPr lang="en-US" sz="1800" dirty="0">
                <a:effectLst/>
                <a:latin typeface="Arial" panose="020B0604020202020204" pitchFamily="34" charset="0"/>
                <a:ea typeface="Calibri" panose="020F0502020204030204" pitchFamily="34" charset="0"/>
              </a:rPr>
              <a:t> General Assembly and was signed into law </a:t>
            </a:r>
            <a:r>
              <a:rPr lang="en-US" dirty="0">
                <a:latin typeface="Arial" panose="020B0604020202020204" pitchFamily="34" charset="0"/>
                <a:ea typeface="Calibri" panose="020F0502020204030204" pitchFamily="34" charset="0"/>
              </a:rPr>
              <a:t>in </a:t>
            </a:r>
            <a:r>
              <a:rPr lang="en-US" sz="1800" dirty="0">
                <a:effectLst/>
                <a:latin typeface="Arial" panose="020B0604020202020204" pitchFamily="34" charset="0"/>
                <a:ea typeface="Calibri" panose="020F0502020204030204" pitchFamily="34" charset="0"/>
              </a:rPr>
              <a:t>February of 2017. The purpose of Act 148 was to adopt a productivity-based funding model for state-supported institutions of higher education. </a:t>
            </a:r>
          </a:p>
          <a:p>
            <a:endParaRPr lang="en-US" dirty="0">
              <a:latin typeface="Arial" panose="020B0604020202020204" pitchFamily="34" charset="0"/>
              <a:ea typeface="Calibri" panose="020F0502020204030204" pitchFamily="34" charset="0"/>
              <a:cs typeface="Calibri" panose="020F0502020204030204" pitchFamily="34" charset="0"/>
            </a:endParaRPr>
          </a:p>
          <a:p>
            <a:r>
              <a:rPr lang="en-US" dirty="0">
                <a:latin typeface="Arial" panose="020B0604020202020204" pitchFamily="34" charset="0"/>
                <a:ea typeface="Calibri" panose="020F0502020204030204" pitchFamily="34" charset="0"/>
                <a:cs typeface="Calibri" panose="020F0502020204030204" pitchFamily="34" charset="0"/>
              </a:rPr>
              <a:t>The major differences between the current Productivity model and the previous Performance (needs-based) model include:</a:t>
            </a:r>
          </a:p>
        </p:txBody>
      </p:sp>
      <p:pic>
        <p:nvPicPr>
          <p:cNvPr id="48" name="Picture 47">
            <a:extLst>
              <a:ext uri="{FF2B5EF4-FFF2-40B4-BE49-F238E27FC236}">
                <a16:creationId xmlns:a16="http://schemas.microsoft.com/office/drawing/2014/main" id="{3640D87D-9713-E418-896B-64A535B54F72}"/>
              </a:ext>
            </a:extLst>
          </p:cNvPr>
          <p:cNvPicPr>
            <a:picLocks noChangeAspect="1"/>
          </p:cNvPicPr>
          <p:nvPr/>
        </p:nvPicPr>
        <p:blipFill>
          <a:blip r:embed="rId3"/>
          <a:stretch>
            <a:fillRect/>
          </a:stretch>
        </p:blipFill>
        <p:spPr>
          <a:xfrm>
            <a:off x="2209800" y="2970151"/>
            <a:ext cx="4495800" cy="3506849"/>
          </a:xfrm>
          <a:prstGeom prst="rect">
            <a:avLst/>
          </a:prstGeom>
        </p:spPr>
      </p:pic>
      <p:sp>
        <p:nvSpPr>
          <p:cNvPr id="55" name="Title 5">
            <a:extLst>
              <a:ext uri="{FF2B5EF4-FFF2-40B4-BE49-F238E27FC236}">
                <a16:creationId xmlns:a16="http://schemas.microsoft.com/office/drawing/2014/main" id="{3525E652-9929-9796-47E7-A78C93E4D160}"/>
              </a:ext>
            </a:extLst>
          </p:cNvPr>
          <p:cNvSpPr>
            <a:spLocks noGrp="1"/>
          </p:cNvSpPr>
          <p:nvPr>
            <p:ph type="title"/>
          </p:nvPr>
        </p:nvSpPr>
        <p:spPr>
          <a:xfrm>
            <a:off x="0" y="1"/>
            <a:ext cx="9144000" cy="914400"/>
          </a:xfrm>
          <a:solidFill>
            <a:srgbClr val="00194C"/>
          </a:solidFill>
        </p:spPr>
        <p:txBody>
          <a:bodyPr anchor="ctr">
            <a:normAutofit/>
          </a:bodyPr>
          <a:lstStyle/>
          <a:p>
            <a:pPr algn="ctr"/>
            <a:r>
              <a:rPr lang="en-US" sz="28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Performance Funding to Productivity Funding</a:t>
            </a:r>
          </a:p>
        </p:txBody>
      </p:sp>
    </p:spTree>
    <p:extLst>
      <p:ext uri="{BB962C8B-B14F-4D97-AF65-F5344CB8AC3E}">
        <p14:creationId xmlns:p14="http://schemas.microsoft.com/office/powerpoint/2010/main" val="226956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E7BC0-0041-2B6C-811D-DE0A7F3EE644}"/>
              </a:ext>
            </a:extLst>
          </p:cNvPr>
          <p:cNvSpPr txBox="1"/>
          <p:nvPr/>
        </p:nvSpPr>
        <p:spPr>
          <a:xfrm>
            <a:off x="459715" y="1210270"/>
            <a:ext cx="8001000" cy="923330"/>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Measures the ratio of faculty salaries to administrative salaries at an institution as compared to its SREB peer group. </a:t>
            </a:r>
            <a:r>
              <a:rPr lang="en-US" sz="1800" dirty="0">
                <a:effectLst/>
                <a:latin typeface="Arial" panose="020B0604020202020204" pitchFamily="34" charset="0"/>
                <a:ea typeface="Calibri" panose="020F0502020204030204" pitchFamily="34" charset="0"/>
                <a:cs typeface="Arial" panose="020B0604020202020204" pitchFamily="34" charset="0"/>
              </a:rPr>
              <a:t>Numbers are pulled from the IPEDS Finance Survey.</a:t>
            </a:r>
            <a:endParaRPr lang="en-US"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298DD34-EA6C-E2CB-2CD7-02E807A0AD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121755"/>
            <a:ext cx="5943601" cy="1535845"/>
          </a:xfrm>
          <a:prstGeom prst="rect">
            <a:avLst/>
          </a:prstGeom>
          <a:noFill/>
          <a:ln>
            <a:noFill/>
          </a:ln>
        </p:spPr>
      </p:pic>
      <p:pic>
        <p:nvPicPr>
          <p:cNvPr id="6" name="Picture 5">
            <a:extLst>
              <a:ext uri="{FF2B5EF4-FFF2-40B4-BE49-F238E27FC236}">
                <a16:creationId xmlns:a16="http://schemas.microsoft.com/office/drawing/2014/main" id="{65937A2E-C411-9120-42F7-598D9F52DEB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4036438"/>
            <a:ext cx="2214831" cy="2440563"/>
          </a:xfrm>
          <a:prstGeom prst="rect">
            <a:avLst/>
          </a:prstGeom>
          <a:noFill/>
          <a:ln>
            <a:noFill/>
          </a:ln>
        </p:spPr>
      </p:pic>
      <p:sp>
        <p:nvSpPr>
          <p:cNvPr id="2" name="Title 5">
            <a:extLst>
              <a:ext uri="{FF2B5EF4-FFF2-40B4-BE49-F238E27FC236}">
                <a16:creationId xmlns:a16="http://schemas.microsoft.com/office/drawing/2014/main" id="{8B958A81-64B5-EB1C-BF52-B354373227AA}"/>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Faculty to Administrative Salary Ratio Adjustment</a:t>
            </a:r>
          </a:p>
        </p:txBody>
      </p:sp>
    </p:spTree>
    <p:extLst>
      <p:ext uri="{BB962C8B-B14F-4D97-AF65-F5344CB8AC3E}">
        <p14:creationId xmlns:p14="http://schemas.microsoft.com/office/powerpoint/2010/main" val="338658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C5A87-7755-4F0D-DA43-4946684BB585}"/>
              </a:ext>
            </a:extLst>
          </p:cNvPr>
          <p:cNvPicPr>
            <a:picLocks noChangeAspect="1"/>
          </p:cNvPicPr>
          <p:nvPr/>
        </p:nvPicPr>
        <p:blipFill>
          <a:blip r:embed="rId3"/>
          <a:stretch>
            <a:fillRect/>
          </a:stretch>
        </p:blipFill>
        <p:spPr>
          <a:xfrm>
            <a:off x="1374473" y="2590800"/>
            <a:ext cx="6395054" cy="1919000"/>
          </a:xfrm>
          <a:prstGeom prst="rect">
            <a:avLst/>
          </a:prstGeom>
        </p:spPr>
      </p:pic>
      <p:sp>
        <p:nvSpPr>
          <p:cNvPr id="3" name="Title 5">
            <a:extLst>
              <a:ext uri="{FF2B5EF4-FFF2-40B4-BE49-F238E27FC236}">
                <a16:creationId xmlns:a16="http://schemas.microsoft.com/office/drawing/2014/main" id="{38904DA4-0DE0-6F25-D364-5B2446E11F89}"/>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Calculating Productivity Change</a:t>
            </a:r>
          </a:p>
        </p:txBody>
      </p:sp>
    </p:spTree>
    <p:extLst>
      <p:ext uri="{BB962C8B-B14F-4D97-AF65-F5344CB8AC3E}">
        <p14:creationId xmlns:p14="http://schemas.microsoft.com/office/powerpoint/2010/main" val="252713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D34C25-CDC3-4D90-D76C-7717B2C917E9}"/>
              </a:ext>
            </a:extLst>
          </p:cNvPr>
          <p:cNvPicPr>
            <a:picLocks noChangeAspect="1"/>
          </p:cNvPicPr>
          <p:nvPr/>
        </p:nvPicPr>
        <p:blipFill>
          <a:blip r:embed="rId3"/>
          <a:stretch>
            <a:fillRect/>
          </a:stretch>
        </p:blipFill>
        <p:spPr>
          <a:xfrm>
            <a:off x="385762" y="1371600"/>
            <a:ext cx="8372475" cy="4543425"/>
          </a:xfrm>
          <a:prstGeom prst="rect">
            <a:avLst/>
          </a:prstGeom>
        </p:spPr>
      </p:pic>
      <p:sp>
        <p:nvSpPr>
          <p:cNvPr id="9" name="Title 5">
            <a:extLst>
              <a:ext uri="{FF2B5EF4-FFF2-40B4-BE49-F238E27FC236}">
                <a16:creationId xmlns:a16="http://schemas.microsoft.com/office/drawing/2014/main" id="{9E721667-E4C7-0922-7479-DDFAA65A5536}"/>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 Distribution</a:t>
            </a:r>
          </a:p>
        </p:txBody>
      </p:sp>
    </p:spTree>
    <p:extLst>
      <p:ext uri="{BB962C8B-B14F-4D97-AF65-F5344CB8AC3E}">
        <p14:creationId xmlns:p14="http://schemas.microsoft.com/office/powerpoint/2010/main" val="1002682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076CB7-CEB4-A23A-A666-74DCD3E3E980}"/>
              </a:ext>
            </a:extLst>
          </p:cNvPr>
          <p:cNvPicPr>
            <a:picLocks noChangeAspect="1"/>
          </p:cNvPicPr>
          <p:nvPr/>
        </p:nvPicPr>
        <p:blipFill>
          <a:blip r:embed="rId3"/>
          <a:stretch>
            <a:fillRect/>
          </a:stretch>
        </p:blipFill>
        <p:spPr>
          <a:xfrm>
            <a:off x="199223" y="2060631"/>
            <a:ext cx="8745553" cy="2736738"/>
          </a:xfrm>
          <a:prstGeom prst="rect">
            <a:avLst/>
          </a:prstGeom>
        </p:spPr>
      </p:pic>
      <p:sp>
        <p:nvSpPr>
          <p:cNvPr id="5" name="Title 5">
            <a:extLst>
              <a:ext uri="{FF2B5EF4-FFF2-40B4-BE49-F238E27FC236}">
                <a16:creationId xmlns:a16="http://schemas.microsoft.com/office/drawing/2014/main" id="{3BB513DD-4F67-2C1B-3BFA-FAE719AF5A40}"/>
              </a:ext>
            </a:extLst>
          </p:cNvPr>
          <p:cNvSpPr>
            <a:spLocks noGrp="1"/>
          </p:cNvSpPr>
          <p:nvPr>
            <p:ph type="title"/>
          </p:nvPr>
        </p:nvSpPr>
        <p:spPr>
          <a:xfrm>
            <a:off x="0" y="0"/>
            <a:ext cx="9144000" cy="914400"/>
          </a:xfrm>
          <a:solidFill>
            <a:srgbClr val="00194C"/>
          </a:solidFill>
        </p:spPr>
        <p:txBody>
          <a:bodyPr anchor="ctr">
            <a:normAutofit fontScale="90000"/>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 Distribution</a:t>
            </a:r>
            <a:b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4-Year Universities</a:t>
            </a:r>
          </a:p>
        </p:txBody>
      </p:sp>
    </p:spTree>
    <p:extLst>
      <p:ext uri="{BB962C8B-B14F-4D97-AF65-F5344CB8AC3E}">
        <p14:creationId xmlns:p14="http://schemas.microsoft.com/office/powerpoint/2010/main" val="3484930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DB688-3B28-EBA8-F19B-012D87474C14}"/>
              </a:ext>
            </a:extLst>
          </p:cNvPr>
          <p:cNvPicPr>
            <a:picLocks noChangeAspect="1"/>
          </p:cNvPicPr>
          <p:nvPr/>
        </p:nvPicPr>
        <p:blipFill>
          <a:blip r:embed="rId3"/>
          <a:stretch>
            <a:fillRect/>
          </a:stretch>
        </p:blipFill>
        <p:spPr>
          <a:xfrm>
            <a:off x="286870" y="2324100"/>
            <a:ext cx="8570260" cy="2209800"/>
          </a:xfrm>
          <a:prstGeom prst="rect">
            <a:avLst/>
          </a:prstGeom>
        </p:spPr>
      </p:pic>
      <p:sp>
        <p:nvSpPr>
          <p:cNvPr id="3" name="Title 5">
            <a:extLst>
              <a:ext uri="{FF2B5EF4-FFF2-40B4-BE49-F238E27FC236}">
                <a16:creationId xmlns:a16="http://schemas.microsoft.com/office/drawing/2014/main" id="{7BED86B1-EB74-92B3-DD60-8C72D488D174}"/>
              </a:ext>
            </a:extLst>
          </p:cNvPr>
          <p:cNvSpPr>
            <a:spLocks noGrp="1"/>
          </p:cNvSpPr>
          <p:nvPr>
            <p:ph type="title"/>
          </p:nvPr>
        </p:nvSpPr>
        <p:spPr>
          <a:xfrm>
            <a:off x="0" y="0"/>
            <a:ext cx="9144000" cy="914400"/>
          </a:xfrm>
          <a:solidFill>
            <a:srgbClr val="00194C"/>
          </a:solidFill>
        </p:spPr>
        <p:txBody>
          <a:bodyPr anchor="ctr">
            <a:normAutofit fontScale="90000"/>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 Distribution</a:t>
            </a:r>
            <a:b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4-Year Universities</a:t>
            </a:r>
          </a:p>
        </p:txBody>
      </p:sp>
    </p:spTree>
    <p:extLst>
      <p:ext uri="{BB962C8B-B14F-4D97-AF65-F5344CB8AC3E}">
        <p14:creationId xmlns:p14="http://schemas.microsoft.com/office/powerpoint/2010/main" val="147376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2D1F57-9B8F-D6D2-C3E5-AA8F7D582644}"/>
              </a:ext>
            </a:extLst>
          </p:cNvPr>
          <p:cNvPicPr>
            <a:picLocks noChangeAspect="1"/>
          </p:cNvPicPr>
          <p:nvPr/>
        </p:nvPicPr>
        <p:blipFill>
          <a:blip r:embed="rId3"/>
          <a:stretch>
            <a:fillRect/>
          </a:stretch>
        </p:blipFill>
        <p:spPr>
          <a:xfrm>
            <a:off x="133350" y="1951234"/>
            <a:ext cx="8877300" cy="2955531"/>
          </a:xfrm>
          <a:prstGeom prst="rect">
            <a:avLst/>
          </a:prstGeom>
        </p:spPr>
      </p:pic>
      <p:sp>
        <p:nvSpPr>
          <p:cNvPr id="4" name="Title 5">
            <a:extLst>
              <a:ext uri="{FF2B5EF4-FFF2-40B4-BE49-F238E27FC236}">
                <a16:creationId xmlns:a16="http://schemas.microsoft.com/office/drawing/2014/main" id="{B8C89DC4-277F-973F-FCF1-9BDC19EA17B4}"/>
              </a:ext>
            </a:extLst>
          </p:cNvPr>
          <p:cNvSpPr>
            <a:spLocks noGrp="1"/>
          </p:cNvSpPr>
          <p:nvPr>
            <p:ph type="title"/>
          </p:nvPr>
        </p:nvSpPr>
        <p:spPr>
          <a:xfrm>
            <a:off x="0" y="0"/>
            <a:ext cx="9144000" cy="914400"/>
          </a:xfrm>
          <a:solidFill>
            <a:srgbClr val="00194C"/>
          </a:solidFill>
        </p:spPr>
        <p:txBody>
          <a:bodyPr anchor="ctr">
            <a:normAutofit fontScale="90000"/>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 Distribution</a:t>
            </a:r>
            <a:b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2-Year Colleges</a:t>
            </a:r>
          </a:p>
        </p:txBody>
      </p:sp>
    </p:spTree>
    <p:extLst>
      <p:ext uri="{BB962C8B-B14F-4D97-AF65-F5344CB8AC3E}">
        <p14:creationId xmlns:p14="http://schemas.microsoft.com/office/powerpoint/2010/main" val="1513883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122BF0-3250-D94A-E917-18B95E8A1601}"/>
              </a:ext>
            </a:extLst>
          </p:cNvPr>
          <p:cNvPicPr>
            <a:picLocks noChangeAspect="1"/>
          </p:cNvPicPr>
          <p:nvPr/>
        </p:nvPicPr>
        <p:blipFill>
          <a:blip r:embed="rId3"/>
          <a:stretch>
            <a:fillRect/>
          </a:stretch>
        </p:blipFill>
        <p:spPr>
          <a:xfrm>
            <a:off x="152400" y="1959274"/>
            <a:ext cx="8839200" cy="2939451"/>
          </a:xfrm>
          <a:prstGeom prst="rect">
            <a:avLst/>
          </a:prstGeom>
        </p:spPr>
      </p:pic>
      <p:sp>
        <p:nvSpPr>
          <p:cNvPr id="4" name="Title 5">
            <a:extLst>
              <a:ext uri="{FF2B5EF4-FFF2-40B4-BE49-F238E27FC236}">
                <a16:creationId xmlns:a16="http://schemas.microsoft.com/office/drawing/2014/main" id="{0B7CDF44-DD72-2D06-A40B-9E5B0F593ADE}"/>
              </a:ext>
            </a:extLst>
          </p:cNvPr>
          <p:cNvSpPr>
            <a:spLocks noGrp="1"/>
          </p:cNvSpPr>
          <p:nvPr>
            <p:ph type="title"/>
          </p:nvPr>
        </p:nvSpPr>
        <p:spPr>
          <a:xfrm>
            <a:off x="0" y="0"/>
            <a:ext cx="9144000" cy="914400"/>
          </a:xfrm>
          <a:solidFill>
            <a:srgbClr val="00194C"/>
          </a:solidFill>
        </p:spPr>
        <p:txBody>
          <a:bodyPr anchor="ctr">
            <a:normAutofit fontScale="90000"/>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 Distribution</a:t>
            </a:r>
            <a:b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2-Year Colleges</a:t>
            </a:r>
          </a:p>
        </p:txBody>
      </p:sp>
    </p:spTree>
    <p:extLst>
      <p:ext uri="{BB962C8B-B14F-4D97-AF65-F5344CB8AC3E}">
        <p14:creationId xmlns:p14="http://schemas.microsoft.com/office/powerpoint/2010/main" val="3228454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EC5F46-BE62-080D-1FEB-D21BD2EE8FAE}"/>
              </a:ext>
            </a:extLst>
          </p:cNvPr>
          <p:cNvPicPr>
            <a:picLocks noChangeAspect="1"/>
          </p:cNvPicPr>
          <p:nvPr/>
        </p:nvPicPr>
        <p:blipFill>
          <a:blip r:embed="rId3"/>
          <a:stretch>
            <a:fillRect/>
          </a:stretch>
        </p:blipFill>
        <p:spPr>
          <a:xfrm>
            <a:off x="76200" y="2196887"/>
            <a:ext cx="8991600" cy="2464225"/>
          </a:xfrm>
          <a:prstGeom prst="rect">
            <a:avLst/>
          </a:prstGeom>
        </p:spPr>
      </p:pic>
      <p:sp>
        <p:nvSpPr>
          <p:cNvPr id="4" name="Title 5">
            <a:extLst>
              <a:ext uri="{FF2B5EF4-FFF2-40B4-BE49-F238E27FC236}">
                <a16:creationId xmlns:a16="http://schemas.microsoft.com/office/drawing/2014/main" id="{AC0F0A47-6E62-2A15-38AE-47892D65BC0F}"/>
              </a:ext>
            </a:extLst>
          </p:cNvPr>
          <p:cNvSpPr>
            <a:spLocks noGrp="1"/>
          </p:cNvSpPr>
          <p:nvPr>
            <p:ph type="title"/>
          </p:nvPr>
        </p:nvSpPr>
        <p:spPr>
          <a:xfrm>
            <a:off x="0" y="0"/>
            <a:ext cx="9144000" cy="914400"/>
          </a:xfrm>
          <a:solidFill>
            <a:srgbClr val="00194C"/>
          </a:solidFill>
        </p:spPr>
        <p:txBody>
          <a:bodyPr anchor="ctr">
            <a:normAutofit fontScale="90000"/>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 Distribution</a:t>
            </a:r>
            <a:b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a:t>
            </a:r>
            <a:r>
              <a:rPr lang="en-US" sz="40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Y</a:t>
            </a: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ear Colleges</a:t>
            </a:r>
          </a:p>
        </p:txBody>
      </p:sp>
    </p:spTree>
    <p:extLst>
      <p:ext uri="{BB962C8B-B14F-4D97-AF65-F5344CB8AC3E}">
        <p14:creationId xmlns:p14="http://schemas.microsoft.com/office/powerpoint/2010/main" val="1927900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9FAFD0-42BB-EC0E-1E92-FF85DBEEF7AD}"/>
              </a:ext>
            </a:extLst>
          </p:cNvPr>
          <p:cNvPicPr>
            <a:picLocks noChangeAspect="1"/>
          </p:cNvPicPr>
          <p:nvPr/>
        </p:nvPicPr>
        <p:blipFill>
          <a:blip r:embed="rId3"/>
          <a:stretch>
            <a:fillRect/>
          </a:stretch>
        </p:blipFill>
        <p:spPr>
          <a:xfrm>
            <a:off x="76200" y="2199239"/>
            <a:ext cx="8991600" cy="2459522"/>
          </a:xfrm>
          <a:prstGeom prst="rect">
            <a:avLst/>
          </a:prstGeom>
        </p:spPr>
      </p:pic>
      <p:sp>
        <p:nvSpPr>
          <p:cNvPr id="4" name="Title 5">
            <a:extLst>
              <a:ext uri="{FF2B5EF4-FFF2-40B4-BE49-F238E27FC236}">
                <a16:creationId xmlns:a16="http://schemas.microsoft.com/office/drawing/2014/main" id="{AD993F33-0CE5-95C3-24E5-F64FCB19B72A}"/>
              </a:ext>
            </a:extLst>
          </p:cNvPr>
          <p:cNvSpPr>
            <a:spLocks noGrp="1"/>
          </p:cNvSpPr>
          <p:nvPr>
            <p:ph type="title"/>
          </p:nvPr>
        </p:nvSpPr>
        <p:spPr>
          <a:xfrm>
            <a:off x="0" y="0"/>
            <a:ext cx="9144000" cy="914400"/>
          </a:xfrm>
          <a:solidFill>
            <a:srgbClr val="00194C"/>
          </a:solidFill>
        </p:spPr>
        <p:txBody>
          <a:bodyPr anchor="ctr">
            <a:normAutofit fontScale="90000"/>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 Distribution</a:t>
            </a:r>
            <a:b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2-Year Colleges</a:t>
            </a:r>
          </a:p>
        </p:txBody>
      </p:sp>
    </p:spTree>
    <p:extLst>
      <p:ext uri="{BB962C8B-B14F-4D97-AF65-F5344CB8AC3E}">
        <p14:creationId xmlns:p14="http://schemas.microsoft.com/office/powerpoint/2010/main" val="1869287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E21777-1E31-9A65-A46B-7E406872C9A9}"/>
              </a:ext>
            </a:extLst>
          </p:cNvPr>
          <p:cNvSpPr txBox="1"/>
          <p:nvPr/>
        </p:nvSpPr>
        <p:spPr>
          <a:xfrm>
            <a:off x="342900" y="1371600"/>
            <a:ext cx="3771900" cy="3785652"/>
          </a:xfrm>
          <a:prstGeom prst="rect">
            <a:avLst/>
          </a:prstGeom>
          <a:noFill/>
        </p:spPr>
        <p:txBody>
          <a:bodyPr wrap="square" rtlCol="0">
            <a:spAutoFit/>
          </a:bodyPr>
          <a:lstStyle/>
          <a:p>
            <a:r>
              <a:rPr lang="en-US" sz="1600" b="1" dirty="0">
                <a:solidFill>
                  <a:srgbClr val="C00000"/>
                </a:solidFill>
                <a:latin typeface="Arial" panose="020B0604020202020204" pitchFamily="34" charset="0"/>
                <a:cs typeface="Arial" panose="020B0604020202020204" pitchFamily="34" charset="0"/>
              </a:rPr>
              <a:t>Blake Cannon</a:t>
            </a:r>
          </a:p>
          <a:p>
            <a:r>
              <a:rPr lang="en-US" sz="1600" dirty="0">
                <a:latin typeface="Arial" panose="020B0604020202020204" pitchFamily="34" charset="0"/>
                <a:ea typeface="Calibri" panose="020F0502020204030204" pitchFamily="34" charset="0"/>
                <a:cs typeface="Arial" panose="020B0604020202020204" pitchFamily="34" charset="0"/>
              </a:rPr>
              <a:t>Chief Analytics Officer</a:t>
            </a:r>
          </a:p>
          <a:p>
            <a:r>
              <a:rPr lang="en-US" sz="1600" dirty="0">
                <a:latin typeface="Arial" panose="020B0604020202020204" pitchFamily="34" charset="0"/>
                <a:ea typeface="Calibri" panose="020F0502020204030204" pitchFamily="34" charset="0"/>
                <a:cs typeface="Arial" panose="020B0604020202020204" pitchFamily="34" charset="0"/>
              </a:rPr>
              <a:t>Arkansas Division of Higher Education</a:t>
            </a:r>
          </a:p>
          <a:p>
            <a:r>
              <a:rPr lang="en-US" sz="1600" dirty="0">
                <a:latin typeface="Arial" panose="020B0604020202020204" pitchFamily="34" charset="0"/>
                <a:ea typeface="Calibri" panose="020F0502020204030204" pitchFamily="34" charset="0"/>
                <a:cs typeface="Arial" panose="020B0604020202020204" pitchFamily="34" charset="0"/>
                <a:hlinkClick r:id="rId3"/>
              </a:rPr>
              <a:t>blake.cannon@adhe.edu</a:t>
            </a:r>
            <a:endParaRPr lang="en-US" sz="1600" dirty="0">
              <a:latin typeface="Arial" panose="020B0604020202020204" pitchFamily="34" charset="0"/>
              <a:ea typeface="Calibri" panose="020F0502020204030204" pitchFamily="34" charset="0"/>
              <a:cs typeface="Arial" panose="020B0604020202020204" pitchFamily="34" charset="0"/>
            </a:endParaRPr>
          </a:p>
          <a:p>
            <a:br>
              <a:rPr lang="en-US" sz="1600" dirty="0">
                <a:latin typeface="Arial" panose="020B0604020202020204" pitchFamily="34" charset="0"/>
                <a:ea typeface="Calibri" panose="020F0502020204030204" pitchFamily="34" charset="0"/>
                <a:cs typeface="Arial" panose="020B0604020202020204" pitchFamily="34" charset="0"/>
              </a:rPr>
            </a:br>
            <a:r>
              <a:rPr lang="en-US"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Sonia Hazelwood</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Chief Data Officer</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Assistant Commissioner</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Arkansas Division of Higher Education</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hlinkClick r:id="rId4"/>
              </a:rPr>
              <a:t>sonia.hazelwood@adhe.edu</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r>
              <a:rPr lang="en-US" sz="1600" b="1" dirty="0">
                <a:solidFill>
                  <a:srgbClr val="C00000"/>
                </a:solidFill>
                <a:latin typeface="Arial" panose="020B0604020202020204" pitchFamily="34" charset="0"/>
                <a:cs typeface="Arial" panose="020B0604020202020204" pitchFamily="34" charset="0"/>
              </a:rPr>
              <a:t>Rachel Lewis</a:t>
            </a:r>
          </a:p>
          <a:p>
            <a:pPr marL="0" marR="0">
              <a:spcBef>
                <a:spcPts val="0"/>
              </a:spcBef>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AHEIS Program Manager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Arkansas Division of Higher Education</a:t>
            </a:r>
          </a:p>
          <a:p>
            <a:r>
              <a:rPr lang="en-US" sz="1600" dirty="0">
                <a:effectLst/>
                <a:latin typeface="Arial" panose="020B0604020202020204" pitchFamily="34" charset="0"/>
                <a:ea typeface="Calibri" panose="020F0502020204030204" pitchFamily="34" charset="0"/>
                <a:cs typeface="Arial" panose="020B0604020202020204" pitchFamily="34" charset="0"/>
                <a:hlinkClick r:id="rId5"/>
              </a:rPr>
              <a:t>rachel.j.lewis@adhe.edu</a:t>
            </a:r>
            <a:endParaRPr lang="en-US" sz="2400" dirty="0">
              <a:effectLst/>
              <a:latin typeface="Arial" panose="020B060402020202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674CF061-1E47-6933-397D-7A8D4F0460D3}"/>
              </a:ext>
            </a:extLst>
          </p:cNvPr>
          <p:cNvSpPr txBox="1"/>
          <p:nvPr/>
        </p:nvSpPr>
        <p:spPr>
          <a:xfrm>
            <a:off x="4267200" y="1371600"/>
            <a:ext cx="4533900" cy="3816429"/>
          </a:xfrm>
          <a:prstGeom prst="rect">
            <a:avLst/>
          </a:prstGeom>
          <a:noFill/>
        </p:spPr>
        <p:txBody>
          <a:bodyPr wrap="square" rtlCol="0">
            <a:spAutoFit/>
          </a:bodyPr>
          <a:lstStyle/>
          <a:p>
            <a:r>
              <a:rPr lang="en-US" sz="1600" b="1" dirty="0">
                <a:solidFill>
                  <a:srgbClr val="C00000"/>
                </a:solidFill>
                <a:latin typeface="Arial" panose="020B0604020202020204" pitchFamily="34" charset="0"/>
                <a:cs typeface="Arial" panose="020B0604020202020204" pitchFamily="34" charset="0"/>
              </a:rPr>
              <a:t>Nick Fuller</a:t>
            </a:r>
          </a:p>
          <a:p>
            <a:r>
              <a:rPr lang="en-US" sz="1600" dirty="0">
                <a:latin typeface="Arial" panose="020B0604020202020204" pitchFamily="34" charset="0"/>
                <a:ea typeface="Calibri" panose="020F0502020204030204" pitchFamily="34" charset="0"/>
                <a:cs typeface="Arial" panose="020B0604020202020204" pitchFamily="34" charset="0"/>
              </a:rPr>
              <a:t>Assistant Commissioner of Finance</a:t>
            </a:r>
          </a:p>
          <a:p>
            <a:r>
              <a:rPr lang="en-US" sz="1600" dirty="0">
                <a:latin typeface="Arial" panose="020B0604020202020204" pitchFamily="34" charset="0"/>
                <a:ea typeface="Calibri" panose="020F0502020204030204" pitchFamily="34" charset="0"/>
                <a:cs typeface="Arial" panose="020B0604020202020204" pitchFamily="34" charset="0"/>
              </a:rPr>
              <a:t>Arkansas Division of Higher Education</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a:latin typeface="Arial" panose="020B0604020202020204" pitchFamily="34" charset="0"/>
                <a:ea typeface="Calibri" panose="020F0502020204030204" pitchFamily="34" charset="0"/>
                <a:cs typeface="Arial" panose="020B0604020202020204" pitchFamily="34" charset="0"/>
                <a:hlinkClick r:id="rId6"/>
              </a:rPr>
              <a:t>nick.fuller@adhe.edu</a:t>
            </a:r>
            <a:endParaRPr lang="en-US" sz="1600" dirty="0">
              <a:latin typeface="Arial" panose="020B0604020202020204" pitchFamily="34" charset="0"/>
              <a:ea typeface="Calibri" panose="020F0502020204030204" pitchFamily="34" charset="0"/>
              <a:cs typeface="Arial" panose="020B0604020202020204" pitchFamily="34" charset="0"/>
            </a:endParaRPr>
          </a:p>
          <a:p>
            <a:endParaRPr lang="en-US" sz="1600" dirty="0">
              <a:solidFill>
                <a:srgbClr val="C00000"/>
              </a:solidFill>
              <a:latin typeface="Arial" panose="020B0604020202020204" pitchFamily="34" charset="0"/>
              <a:cs typeface="Arial" panose="020B0604020202020204" pitchFamily="34" charset="0"/>
            </a:endParaRPr>
          </a:p>
          <a:p>
            <a:r>
              <a:rPr lang="en-US" sz="1600" b="1" dirty="0">
                <a:solidFill>
                  <a:srgbClr val="C00000"/>
                </a:solidFill>
                <a:latin typeface="Arial" panose="020B0604020202020204" pitchFamily="34" charset="0"/>
                <a:cs typeface="Arial" panose="020B0604020202020204" pitchFamily="34" charset="0"/>
              </a:rPr>
              <a:t>Mason Campbell</a:t>
            </a:r>
          </a:p>
          <a:p>
            <a:r>
              <a:rPr lang="en-US" sz="1600" dirty="0">
                <a:latin typeface="Arial" panose="020B0604020202020204" pitchFamily="34" charset="0"/>
                <a:ea typeface="Calibri" panose="020F0502020204030204" pitchFamily="34" charset="0"/>
                <a:cs typeface="Arial" panose="020B0604020202020204" pitchFamily="34" charset="0"/>
              </a:rPr>
              <a:t>Chief Academics Officer</a:t>
            </a:r>
          </a:p>
          <a:p>
            <a:r>
              <a:rPr lang="en-US" sz="1600" dirty="0">
                <a:latin typeface="Arial" panose="020B0604020202020204" pitchFamily="34" charset="0"/>
                <a:ea typeface="Calibri" panose="020F0502020204030204" pitchFamily="34" charset="0"/>
                <a:cs typeface="Arial" panose="020B0604020202020204" pitchFamily="34" charset="0"/>
              </a:rPr>
              <a:t>Assistant Commissioner</a:t>
            </a:r>
          </a:p>
          <a:p>
            <a:r>
              <a:rPr lang="en-US" sz="1600" dirty="0">
                <a:latin typeface="Arial" panose="020B0604020202020204" pitchFamily="34" charset="0"/>
                <a:ea typeface="Calibri" panose="020F0502020204030204" pitchFamily="34" charset="0"/>
                <a:cs typeface="Arial" panose="020B0604020202020204" pitchFamily="34" charset="0"/>
              </a:rPr>
              <a:t>Arkansas Division of Higher Education</a:t>
            </a:r>
          </a:p>
          <a:p>
            <a:r>
              <a:rPr lang="en-US" sz="1600" dirty="0">
                <a:latin typeface="Arial" panose="020B0604020202020204" pitchFamily="34" charset="0"/>
                <a:ea typeface="Calibri" panose="020F0502020204030204" pitchFamily="34" charset="0"/>
                <a:cs typeface="Arial" panose="020B0604020202020204" pitchFamily="34" charset="0"/>
                <a:hlinkClick r:id="rId7"/>
              </a:rPr>
              <a:t>mason.campbell@adhe.edu</a:t>
            </a: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r>
              <a:rPr lang="en-US" sz="1600" b="1" dirty="0">
                <a:solidFill>
                  <a:srgbClr val="C00000"/>
                </a:solidFill>
                <a:latin typeface="Arial" panose="020B0604020202020204" pitchFamily="34" charset="0"/>
                <a:cs typeface="Arial" panose="020B0604020202020204" pitchFamily="34" charset="0"/>
              </a:rPr>
              <a:t>Tracy Harrell</a:t>
            </a:r>
          </a:p>
          <a:p>
            <a:pPr marL="0" marR="0">
              <a:spcBef>
                <a:spcPts val="0"/>
              </a:spcBef>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Chief Program Development Officer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Arkansas Division of Higher Education</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hlinkClick r:id="rId8"/>
              </a:rPr>
              <a:t>tracy.harrell@adhe.edu</a:t>
            </a:r>
            <a:r>
              <a:rPr lang="en-US" sz="16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2" name="Title 5">
            <a:extLst>
              <a:ext uri="{FF2B5EF4-FFF2-40B4-BE49-F238E27FC236}">
                <a16:creationId xmlns:a16="http://schemas.microsoft.com/office/drawing/2014/main" id="{BDD4E7D7-759C-6707-791D-8F89357A0805}"/>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ADHE Productivity Team</a:t>
            </a:r>
          </a:p>
        </p:txBody>
      </p:sp>
    </p:spTree>
    <p:extLst>
      <p:ext uri="{BB962C8B-B14F-4D97-AF65-F5344CB8AC3E}">
        <p14:creationId xmlns:p14="http://schemas.microsoft.com/office/powerpoint/2010/main" val="13077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91E0F6-A1D4-46B7-84FA-66E69C35FBA5}"/>
              </a:ext>
            </a:extLst>
          </p:cNvPr>
          <p:cNvSpPr txBox="1"/>
          <p:nvPr/>
        </p:nvSpPr>
        <p:spPr>
          <a:xfrm>
            <a:off x="685800" y="1143000"/>
            <a:ext cx="7696200"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C00000"/>
                </a:solidFill>
                <a:latin typeface="Arial" panose="020B0604020202020204" pitchFamily="34" charset="0"/>
                <a:ea typeface="Calibri" panose="020F0502020204030204" pitchFamily="34" charset="0"/>
                <a:cs typeface="Calibri" panose="020F0502020204030204" pitchFamily="34" charset="0"/>
              </a:rPr>
              <a:t>Workgroup Purpose</a:t>
            </a:r>
          </a:p>
          <a:p>
            <a:pPr marL="742950" lvl="1"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Calibri" panose="020F0502020204030204" pitchFamily="34" charset="0"/>
              </a:rPr>
              <a:t>Created rules and guidelines needed to measure and determine the productivity funding model metric scores.</a:t>
            </a:r>
          </a:p>
          <a:p>
            <a:pPr marL="742950" lvl="1"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Calibri" panose="020F0502020204030204" pitchFamily="34" charset="0"/>
              </a:rPr>
              <a:t>Meets as needed to review and recommend changes for the model and to address unintended consequences that may be negatively impacting our institutions.</a:t>
            </a:r>
          </a:p>
          <a:p>
            <a:pPr lvl="1"/>
            <a:endParaRPr lang="en-US" dirty="0">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rgbClr val="C00000"/>
                </a:solidFill>
                <a:latin typeface="Arial" panose="020B0604020202020204" pitchFamily="34" charset="0"/>
                <a:ea typeface="Calibri" panose="020F0502020204030204" pitchFamily="34" charset="0"/>
                <a:cs typeface="Calibri" panose="020F0502020204030204" pitchFamily="34" charset="0"/>
              </a:rPr>
              <a:t>Workgroup is comprised of qualified staff</a:t>
            </a:r>
          </a:p>
          <a:p>
            <a:pPr marL="742950" lvl="1"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Calibri" panose="020F0502020204030204" pitchFamily="34" charset="0"/>
              </a:rPr>
              <a:t>Five representatives from our 4-year universities</a:t>
            </a:r>
          </a:p>
          <a:p>
            <a:pPr marL="742950" lvl="1"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Calibri" panose="020F0502020204030204" pitchFamily="34" charset="0"/>
              </a:rPr>
              <a:t>Five representatives from our 2-year colleges</a:t>
            </a:r>
          </a:p>
          <a:p>
            <a:pPr marL="742950" lvl="1"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Calibri" panose="020F0502020204030204" pitchFamily="34" charset="0"/>
              </a:rPr>
              <a:t>Two representatives from system offices</a:t>
            </a:r>
          </a:p>
          <a:p>
            <a:pPr marL="742950" lvl="1"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Calibri" panose="020F0502020204030204" pitchFamily="34" charset="0"/>
              </a:rPr>
              <a:t>Includes Presidents/Chancellors, and leaders from policy, finance, and institutional research</a:t>
            </a:r>
          </a:p>
          <a:p>
            <a:pPr marL="742950" lvl="1"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Calibri" panose="020F0502020204030204" pitchFamily="34" charset="0"/>
              </a:rPr>
              <a:t>Currently chaired by Dr. Houston Davis, President of University of Central Arkansas</a:t>
            </a:r>
            <a:br>
              <a:rPr lang="en-US" dirty="0">
                <a:latin typeface="Arial" panose="020B0604020202020204" pitchFamily="34" charset="0"/>
                <a:ea typeface="Calibri" panose="020F0502020204030204" pitchFamily="34" charset="0"/>
                <a:cs typeface="Calibri" panose="020F0502020204030204" pitchFamily="34" charset="0"/>
              </a:rPr>
            </a:br>
            <a:endParaRPr lang="en-US" dirty="0">
              <a:latin typeface="Arial" panose="020B0604020202020204" pitchFamily="34" charset="0"/>
              <a:ea typeface="Calibri" panose="020F0502020204030204" pitchFamily="34" charset="0"/>
              <a:cs typeface="Calibri" panose="020F0502020204030204" pitchFamily="34" charset="0"/>
            </a:endParaRPr>
          </a:p>
        </p:txBody>
      </p:sp>
      <p:sp>
        <p:nvSpPr>
          <p:cNvPr id="2" name="Title 5">
            <a:extLst>
              <a:ext uri="{FF2B5EF4-FFF2-40B4-BE49-F238E27FC236}">
                <a16:creationId xmlns:a16="http://schemas.microsoft.com/office/drawing/2014/main" id="{E73FA8A2-BEB7-A3F6-56C8-5359ECD0B320}"/>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 Workgroup</a:t>
            </a:r>
          </a:p>
        </p:txBody>
      </p:sp>
    </p:spTree>
    <p:extLst>
      <p:ext uri="{BB962C8B-B14F-4D97-AF65-F5344CB8AC3E}">
        <p14:creationId xmlns:p14="http://schemas.microsoft.com/office/powerpoint/2010/main" val="134474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91E0F6-A1D4-46B7-84FA-66E69C35FBA5}"/>
              </a:ext>
            </a:extLst>
          </p:cNvPr>
          <p:cNvSpPr txBox="1"/>
          <p:nvPr/>
        </p:nvSpPr>
        <p:spPr>
          <a:xfrm>
            <a:off x="1736185" y="1219200"/>
            <a:ext cx="5671629" cy="646331"/>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The Productivity Funding Workgroup set out in 2017 to create a model that met the following criteria:</a:t>
            </a:r>
            <a:endParaRPr lang="en-US" sz="1400" dirty="0">
              <a:latin typeface="Calibri" panose="020F0502020204030204" pitchFamily="34" charset="0"/>
              <a:cs typeface="Calibri" panose="020F0502020204030204" pitchFamily="34" charset="0"/>
            </a:endParaRPr>
          </a:p>
        </p:txBody>
      </p:sp>
      <p:sp>
        <p:nvSpPr>
          <p:cNvPr id="3" name="Title 5">
            <a:extLst>
              <a:ext uri="{FF2B5EF4-FFF2-40B4-BE49-F238E27FC236}">
                <a16:creationId xmlns:a16="http://schemas.microsoft.com/office/drawing/2014/main" id="{CB914517-9D1D-143E-C9FB-C2BBD5E59763}"/>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28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 Guiding Principles</a:t>
            </a:r>
          </a:p>
        </p:txBody>
      </p:sp>
      <p:pic>
        <p:nvPicPr>
          <p:cNvPr id="5" name="Picture 4">
            <a:extLst>
              <a:ext uri="{FF2B5EF4-FFF2-40B4-BE49-F238E27FC236}">
                <a16:creationId xmlns:a16="http://schemas.microsoft.com/office/drawing/2014/main" id="{9D5500E5-FEC2-59A4-B72F-FDCECCBD2DCF}"/>
              </a:ext>
            </a:extLst>
          </p:cNvPr>
          <p:cNvPicPr>
            <a:picLocks noChangeAspect="1"/>
          </p:cNvPicPr>
          <p:nvPr/>
        </p:nvPicPr>
        <p:blipFill>
          <a:blip r:embed="rId3"/>
          <a:stretch>
            <a:fillRect/>
          </a:stretch>
        </p:blipFill>
        <p:spPr>
          <a:xfrm>
            <a:off x="762000" y="2438400"/>
            <a:ext cx="7455786" cy="3305521"/>
          </a:xfrm>
          <a:prstGeom prst="rect">
            <a:avLst/>
          </a:prstGeom>
        </p:spPr>
      </p:pic>
    </p:spTree>
    <p:extLst>
      <p:ext uri="{BB962C8B-B14F-4D97-AF65-F5344CB8AC3E}">
        <p14:creationId xmlns:p14="http://schemas.microsoft.com/office/powerpoint/2010/main" val="398904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B27FB-1F87-A65A-DABA-33C6EC4EC367}"/>
              </a:ext>
            </a:extLst>
          </p:cNvPr>
          <p:cNvSpPr txBox="1"/>
          <p:nvPr/>
        </p:nvSpPr>
        <p:spPr>
          <a:xfrm>
            <a:off x="685800" y="1363244"/>
            <a:ext cx="7772400" cy="369332"/>
          </a:xfrm>
          <a:prstGeom prst="rect">
            <a:avLst/>
          </a:prstGeom>
          <a:noFill/>
        </p:spPr>
        <p:txBody>
          <a:bodyPr wrap="square" rtlCol="0">
            <a:spAutoFit/>
          </a:bodyPr>
          <a:lstStyle/>
          <a:p>
            <a:pPr algn="ctr"/>
            <a:r>
              <a:rPr lang="en-US" sz="1800" b="1" dirty="0">
                <a:solidFill>
                  <a:srgbClr val="C00000"/>
                </a:solidFill>
                <a:effectLst/>
                <a:latin typeface="Arial" panose="020B0604020202020204" pitchFamily="34" charset="0"/>
                <a:ea typeface="Calibri" panose="020F0502020204030204" pitchFamily="34" charset="0"/>
              </a:rPr>
              <a:t>4-Year Universities</a:t>
            </a:r>
            <a:endParaRPr lang="en-US" dirty="0">
              <a:solidFill>
                <a:srgbClr val="C00000"/>
              </a:solidFill>
            </a:endParaRPr>
          </a:p>
        </p:txBody>
      </p:sp>
      <p:pic>
        <p:nvPicPr>
          <p:cNvPr id="5" name="Picture 4">
            <a:extLst>
              <a:ext uri="{FF2B5EF4-FFF2-40B4-BE49-F238E27FC236}">
                <a16:creationId xmlns:a16="http://schemas.microsoft.com/office/drawing/2014/main" id="{04469748-E072-F9DA-6E2B-5E9DC5F02138}"/>
              </a:ext>
            </a:extLst>
          </p:cNvPr>
          <p:cNvPicPr>
            <a:picLocks noChangeAspect="1"/>
          </p:cNvPicPr>
          <p:nvPr/>
        </p:nvPicPr>
        <p:blipFill>
          <a:blip r:embed="rId3"/>
          <a:stretch>
            <a:fillRect/>
          </a:stretch>
        </p:blipFill>
        <p:spPr>
          <a:xfrm>
            <a:off x="1066800" y="2286000"/>
            <a:ext cx="7010400" cy="3640015"/>
          </a:xfrm>
          <a:prstGeom prst="rect">
            <a:avLst/>
          </a:prstGeom>
        </p:spPr>
      </p:pic>
      <p:sp>
        <p:nvSpPr>
          <p:cNvPr id="2" name="Title 5">
            <a:extLst>
              <a:ext uri="{FF2B5EF4-FFF2-40B4-BE49-F238E27FC236}">
                <a16:creationId xmlns:a16="http://schemas.microsoft.com/office/drawing/2014/main" id="{5CBD7DBC-3AC3-4C27-F95E-5F9A7C85AD6D}"/>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a:t>
            </a:r>
          </a:p>
        </p:txBody>
      </p:sp>
    </p:spTree>
    <p:extLst>
      <p:ext uri="{BB962C8B-B14F-4D97-AF65-F5344CB8AC3E}">
        <p14:creationId xmlns:p14="http://schemas.microsoft.com/office/powerpoint/2010/main" val="338869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B27FB-1F87-A65A-DABA-33C6EC4EC367}"/>
              </a:ext>
            </a:extLst>
          </p:cNvPr>
          <p:cNvSpPr txBox="1"/>
          <p:nvPr/>
        </p:nvSpPr>
        <p:spPr>
          <a:xfrm>
            <a:off x="685800" y="1363244"/>
            <a:ext cx="7772400" cy="369332"/>
          </a:xfrm>
          <a:prstGeom prst="rect">
            <a:avLst/>
          </a:prstGeom>
          <a:noFill/>
        </p:spPr>
        <p:txBody>
          <a:bodyPr wrap="square" rtlCol="0">
            <a:spAutoFit/>
          </a:bodyPr>
          <a:lstStyle/>
          <a:p>
            <a:pPr algn="ctr"/>
            <a:r>
              <a:rPr lang="en-US" sz="1800" b="1" dirty="0">
                <a:solidFill>
                  <a:srgbClr val="C00000"/>
                </a:solidFill>
                <a:effectLst/>
                <a:latin typeface="Arial" panose="020B0604020202020204" pitchFamily="34" charset="0"/>
                <a:ea typeface="Calibri" panose="020F0502020204030204" pitchFamily="34" charset="0"/>
              </a:rPr>
              <a:t>2-Year Colleges</a:t>
            </a:r>
            <a:endParaRPr lang="en-US" dirty="0">
              <a:solidFill>
                <a:srgbClr val="C00000"/>
              </a:solidFill>
            </a:endParaRPr>
          </a:p>
        </p:txBody>
      </p:sp>
      <p:pic>
        <p:nvPicPr>
          <p:cNvPr id="2" name="Picture 1">
            <a:extLst>
              <a:ext uri="{FF2B5EF4-FFF2-40B4-BE49-F238E27FC236}">
                <a16:creationId xmlns:a16="http://schemas.microsoft.com/office/drawing/2014/main" id="{5CB794B0-B4A3-FCAC-E69A-F3723B2B7C87}"/>
              </a:ext>
            </a:extLst>
          </p:cNvPr>
          <p:cNvPicPr>
            <a:picLocks noChangeAspect="1"/>
          </p:cNvPicPr>
          <p:nvPr/>
        </p:nvPicPr>
        <p:blipFill rotWithShape="1">
          <a:blip r:embed="rId3"/>
          <a:srcRect l="19113" t="42519" r="19266" b="14309"/>
          <a:stretch/>
        </p:blipFill>
        <p:spPr bwMode="auto">
          <a:xfrm>
            <a:off x="1047551" y="2286000"/>
            <a:ext cx="7048898" cy="3657600"/>
          </a:xfrm>
          <a:prstGeom prst="rect">
            <a:avLst/>
          </a:prstGeom>
          <a:ln>
            <a:noFill/>
          </a:ln>
          <a:extLst>
            <a:ext uri="{53640926-AAD7-44D8-BBD7-CCE9431645EC}">
              <a14:shadowObscured xmlns:a14="http://schemas.microsoft.com/office/drawing/2010/main"/>
            </a:ext>
          </a:extLst>
        </p:spPr>
      </p:pic>
      <p:sp>
        <p:nvSpPr>
          <p:cNvPr id="4" name="Title 5">
            <a:extLst>
              <a:ext uri="{FF2B5EF4-FFF2-40B4-BE49-F238E27FC236}">
                <a16:creationId xmlns:a16="http://schemas.microsoft.com/office/drawing/2014/main" id="{8897D2BA-9671-A48B-3A04-64171973E902}"/>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a:t>
            </a:r>
          </a:p>
        </p:txBody>
      </p:sp>
    </p:spTree>
    <p:extLst>
      <p:ext uri="{BB962C8B-B14F-4D97-AF65-F5344CB8AC3E}">
        <p14:creationId xmlns:p14="http://schemas.microsoft.com/office/powerpoint/2010/main" val="345540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B27FB-1F87-A65A-DABA-33C6EC4EC367}"/>
              </a:ext>
            </a:extLst>
          </p:cNvPr>
          <p:cNvSpPr txBox="1"/>
          <p:nvPr/>
        </p:nvSpPr>
        <p:spPr>
          <a:xfrm>
            <a:off x="685800" y="3059668"/>
            <a:ext cx="7772400" cy="369332"/>
          </a:xfrm>
          <a:prstGeom prst="rect">
            <a:avLst/>
          </a:prstGeom>
          <a:noFill/>
        </p:spPr>
        <p:txBody>
          <a:bodyPr wrap="square" rtlCol="0">
            <a:spAutoFit/>
          </a:bodyPr>
          <a:lstStyle/>
          <a:p>
            <a:pPr algn="ctr"/>
            <a:r>
              <a:rPr lang="en-US" sz="1800" b="1" dirty="0">
                <a:solidFill>
                  <a:srgbClr val="C00000"/>
                </a:solidFill>
                <a:effectLst/>
                <a:latin typeface="Arial" panose="020B0604020202020204" pitchFamily="34" charset="0"/>
                <a:ea typeface="Calibri" panose="020F0502020204030204" pitchFamily="34" charset="0"/>
              </a:rPr>
              <a:t>Baseline and Comparative Subsets</a:t>
            </a:r>
            <a:endParaRPr lang="en-US" dirty="0">
              <a:solidFill>
                <a:srgbClr val="C00000"/>
              </a:solidFill>
            </a:endParaRPr>
          </a:p>
        </p:txBody>
      </p:sp>
      <p:sp>
        <p:nvSpPr>
          <p:cNvPr id="7" name="TextBox 6">
            <a:extLst>
              <a:ext uri="{FF2B5EF4-FFF2-40B4-BE49-F238E27FC236}">
                <a16:creationId xmlns:a16="http://schemas.microsoft.com/office/drawing/2014/main" id="{89C30D04-A000-612F-3FB3-36E8A87164C0}"/>
              </a:ext>
            </a:extLst>
          </p:cNvPr>
          <p:cNvSpPr txBox="1"/>
          <p:nvPr/>
        </p:nvSpPr>
        <p:spPr>
          <a:xfrm>
            <a:off x="1082878" y="1295400"/>
            <a:ext cx="6858000" cy="1200329"/>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rPr>
              <a:t>An institution’s </a:t>
            </a:r>
            <a:r>
              <a:rPr lang="en-US" sz="1800" b="1" dirty="0">
                <a:effectLst/>
                <a:latin typeface="Arial" panose="020B0604020202020204" pitchFamily="34" charset="0"/>
                <a:ea typeface="Calibri" panose="020F0502020204030204" pitchFamily="34" charset="0"/>
              </a:rPr>
              <a:t>Productivity</a:t>
            </a:r>
            <a:r>
              <a:rPr lang="en-US" sz="1800" dirty="0">
                <a:effectLst/>
                <a:latin typeface="Arial" panose="020B0604020202020204" pitchFamily="34" charset="0"/>
                <a:ea typeface="Calibri" panose="020F0502020204030204" pitchFamily="34" charset="0"/>
              </a:rPr>
              <a:t> is determined by comparing the average of the </a:t>
            </a:r>
            <a:r>
              <a:rPr lang="en-US" dirty="0">
                <a:latin typeface="Arial" panose="020B0604020202020204" pitchFamily="34" charset="0"/>
                <a:ea typeface="Calibri" panose="020F0502020204030204" pitchFamily="34" charset="0"/>
              </a:rPr>
              <a:t>Baseline years to the average of the Comparative years. An institution is considered productive if their final Comparative score is higher than their Baseline score.</a:t>
            </a:r>
            <a:endParaRPr lang="en-US" sz="1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5C3D5F4-B0F8-7BE4-4774-F8BEA6AAF827}"/>
              </a:ext>
            </a:extLst>
          </p:cNvPr>
          <p:cNvPicPr>
            <a:picLocks noChangeAspect="1"/>
          </p:cNvPicPr>
          <p:nvPr/>
        </p:nvPicPr>
        <p:blipFill>
          <a:blip r:embed="rId3"/>
          <a:stretch>
            <a:fillRect/>
          </a:stretch>
        </p:blipFill>
        <p:spPr>
          <a:xfrm>
            <a:off x="1447800" y="3581400"/>
            <a:ext cx="6128156" cy="1898140"/>
          </a:xfrm>
          <a:prstGeom prst="rect">
            <a:avLst/>
          </a:prstGeom>
        </p:spPr>
      </p:pic>
      <p:sp>
        <p:nvSpPr>
          <p:cNvPr id="5" name="Title 5">
            <a:extLst>
              <a:ext uri="{FF2B5EF4-FFF2-40B4-BE49-F238E27FC236}">
                <a16:creationId xmlns:a16="http://schemas.microsoft.com/office/drawing/2014/main" id="{AF592C07-5C6D-A890-3723-49A80091966D}"/>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40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a:t>
            </a:r>
          </a:p>
        </p:txBody>
      </p:sp>
    </p:spTree>
    <p:extLst>
      <p:ext uri="{BB962C8B-B14F-4D97-AF65-F5344CB8AC3E}">
        <p14:creationId xmlns:p14="http://schemas.microsoft.com/office/powerpoint/2010/main" val="163965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AED7E-1937-9C4F-D6DE-00B8A072BF58}"/>
              </a:ext>
            </a:extLst>
          </p:cNvPr>
          <p:cNvPicPr>
            <a:picLocks noChangeAspect="1"/>
          </p:cNvPicPr>
          <p:nvPr/>
        </p:nvPicPr>
        <p:blipFill>
          <a:blip r:embed="rId3"/>
          <a:stretch>
            <a:fillRect/>
          </a:stretch>
        </p:blipFill>
        <p:spPr>
          <a:xfrm>
            <a:off x="457200" y="1219200"/>
            <a:ext cx="8200724" cy="4572000"/>
          </a:xfrm>
          <a:prstGeom prst="rect">
            <a:avLst/>
          </a:prstGeom>
        </p:spPr>
      </p:pic>
      <p:sp>
        <p:nvSpPr>
          <p:cNvPr id="4" name="Title 5">
            <a:extLst>
              <a:ext uri="{FF2B5EF4-FFF2-40B4-BE49-F238E27FC236}">
                <a16:creationId xmlns:a16="http://schemas.microsoft.com/office/drawing/2014/main" id="{3418963C-6433-1D2C-2CB2-EBD6466B4014}"/>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Productivity Funding Timeline</a:t>
            </a:r>
          </a:p>
        </p:txBody>
      </p:sp>
    </p:spTree>
    <p:extLst>
      <p:ext uri="{BB962C8B-B14F-4D97-AF65-F5344CB8AC3E}">
        <p14:creationId xmlns:p14="http://schemas.microsoft.com/office/powerpoint/2010/main" val="46554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91E0F6-A1D4-46B7-84FA-66E69C35FBA5}"/>
              </a:ext>
            </a:extLst>
          </p:cNvPr>
          <p:cNvSpPr txBox="1"/>
          <p:nvPr/>
        </p:nvSpPr>
        <p:spPr>
          <a:xfrm>
            <a:off x="685800" y="1143000"/>
            <a:ext cx="7772400" cy="5262979"/>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ADHE has been collecting data electronically from all public colleges and universities since 1994 and loading into the </a:t>
            </a:r>
            <a:r>
              <a:rPr lang="en-US" sz="1400" b="1" dirty="0">
                <a:solidFill>
                  <a:srgbClr val="C00000"/>
                </a:solidFill>
                <a:latin typeface="Arial" panose="020B0604020202020204" pitchFamily="34" charset="0"/>
                <a:ea typeface="Calibri" panose="020F0502020204030204" pitchFamily="34" charset="0"/>
                <a:cs typeface="Calibri" panose="020F0502020204030204" pitchFamily="34" charset="0"/>
              </a:rPr>
              <a:t>Arkansas Higher Education Information System (AHEIS).  </a:t>
            </a:r>
            <a:r>
              <a:rPr lang="en-US" sz="1400" dirty="0">
                <a:latin typeface="Arial" panose="020B0604020202020204" pitchFamily="34" charset="0"/>
                <a:ea typeface="Calibri" panose="020F0502020204030204" pitchFamily="34" charset="0"/>
                <a:cs typeface="Calibri" panose="020F0502020204030204" pitchFamily="34" charset="0"/>
              </a:rPr>
              <a:t>This system provides the majority of the data used in the productivity funding model.</a:t>
            </a:r>
            <a:endParaRPr lang="en-US" sz="1400" b="1" dirty="0">
              <a:solidFill>
                <a:srgbClr val="C00000"/>
              </a:solidFill>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400" b="1" dirty="0">
              <a:solidFill>
                <a:srgbClr val="C00000"/>
              </a:solidFill>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solidFill>
                  <a:srgbClr val="C00000"/>
                </a:solidFill>
                <a:latin typeface="Arial" panose="020B0604020202020204" pitchFamily="34" charset="0"/>
                <a:ea typeface="Calibri" panose="020F0502020204030204" pitchFamily="34" charset="0"/>
                <a:cs typeface="Calibri" panose="020F0502020204030204" pitchFamily="34" charset="0"/>
              </a:rPr>
              <a:t>Groups Involved</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Productivity Funding Workgroup, ADHE Data Team, ADHE Academics, ADHE Finance, Campus Institutional Research (IR) Staff and other staff on your campuses that perform the IR functions.</a:t>
            </a:r>
          </a:p>
          <a:p>
            <a:endParaRPr lang="en-US" sz="1400" b="1" dirty="0">
              <a:solidFill>
                <a:srgbClr val="C00000"/>
              </a:solidFill>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solidFill>
                  <a:srgbClr val="C00000"/>
                </a:solidFill>
                <a:latin typeface="Arial" panose="020B0604020202020204" pitchFamily="34" charset="0"/>
                <a:ea typeface="Calibri" panose="020F0502020204030204" pitchFamily="34" charset="0"/>
                <a:cs typeface="Calibri" panose="020F0502020204030204" pitchFamily="34" charset="0"/>
              </a:rPr>
              <a:t>Campus Data Submissions</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IR staff collect and format data utilizing our AHEIS manual.</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Files are submitted electronically and validated.</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Error/warning reports are generated.</a:t>
            </a:r>
          </a:p>
          <a:p>
            <a:pPr marL="1200150" lvl="2"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Warnings are especially important for Productivity Funding.</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Submit Institution’s data after a clear error report.</a:t>
            </a:r>
          </a:p>
          <a:p>
            <a:endParaRPr lang="en-US" sz="1400" dirty="0">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b="1" dirty="0">
                <a:solidFill>
                  <a:srgbClr val="C00000"/>
                </a:solidFill>
                <a:latin typeface="Arial" panose="020B0604020202020204" pitchFamily="34" charset="0"/>
                <a:ea typeface="Calibri" panose="020F0502020204030204" pitchFamily="34" charset="0"/>
                <a:cs typeface="Calibri" panose="020F0502020204030204" pitchFamily="34" charset="0"/>
              </a:rPr>
              <a:t>Data Quality Review Process</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Each year, in December, the AHEIS Program Manager, Rachel Lewis, runs a data quality check on all public institutions’ data looking for any data quality issues.</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Multiple spreadsheets containing data questions that could impact their productivity index score are sent to IR staff for review.</a:t>
            </a:r>
          </a:p>
          <a:p>
            <a:pPr marL="742950" lvl="1"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Calibri" panose="020F0502020204030204" pitchFamily="34" charset="0"/>
              </a:rPr>
              <a:t>Institution staff have up to two months to review and make any necessary data corrections/changes in AHEIS.</a:t>
            </a:r>
            <a:br>
              <a:rPr lang="en-US" sz="1400" dirty="0">
                <a:latin typeface="Arial" panose="020B0604020202020204" pitchFamily="34" charset="0"/>
                <a:ea typeface="Calibri" panose="020F0502020204030204" pitchFamily="34" charset="0"/>
                <a:cs typeface="Calibri" panose="020F0502020204030204" pitchFamily="34" charset="0"/>
              </a:rPr>
            </a:br>
            <a:endParaRPr lang="en-US" sz="1400" dirty="0">
              <a:latin typeface="Arial" panose="020B0604020202020204" pitchFamily="34" charset="0"/>
              <a:ea typeface="Calibri" panose="020F0502020204030204" pitchFamily="34" charset="0"/>
              <a:cs typeface="Calibri" panose="020F0502020204030204" pitchFamily="34" charset="0"/>
            </a:endParaRPr>
          </a:p>
        </p:txBody>
      </p:sp>
      <p:sp>
        <p:nvSpPr>
          <p:cNvPr id="5" name="Title 5">
            <a:extLst>
              <a:ext uri="{FF2B5EF4-FFF2-40B4-BE49-F238E27FC236}">
                <a16:creationId xmlns:a16="http://schemas.microsoft.com/office/drawing/2014/main" id="{24932AAF-3A89-42D1-B2C8-87F5CFBF9A87}"/>
              </a:ext>
            </a:extLst>
          </p:cNvPr>
          <p:cNvSpPr>
            <a:spLocks noGrp="1"/>
          </p:cNvSpPr>
          <p:nvPr>
            <p:ph type="title"/>
          </p:nvPr>
        </p:nvSpPr>
        <p:spPr>
          <a:xfrm>
            <a:off x="0" y="0"/>
            <a:ext cx="9144000" cy="914400"/>
          </a:xfrm>
          <a:solidFill>
            <a:srgbClr val="00194C"/>
          </a:solidFill>
        </p:spPr>
        <p:txBody>
          <a:bodyPr anchor="ctr">
            <a:normAutofit/>
          </a:bodyPr>
          <a:lstStyle/>
          <a:p>
            <a:pPr algn="ctr"/>
            <a:r>
              <a:rPr lang="en-US" sz="32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How does this data come together?</a:t>
            </a:r>
          </a:p>
        </p:txBody>
      </p:sp>
    </p:spTree>
    <p:extLst>
      <p:ext uri="{BB962C8B-B14F-4D97-AF65-F5344CB8AC3E}">
        <p14:creationId xmlns:p14="http://schemas.microsoft.com/office/powerpoint/2010/main" val="1400144706"/>
      </p:ext>
    </p:extLst>
  </p:cSld>
  <p:clrMapOvr>
    <a:masterClrMapping/>
  </p:clrMapOvr>
</p:sld>
</file>

<file path=ppt/theme/theme1.xml><?xml version="1.0" encoding="utf-8"?>
<a:theme xmlns:a="http://schemas.openxmlformats.org/drawingml/2006/main" name="Theme1">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61E8FFC-31F4-4D5C-92C0-8BCFEFB991C1}" vid="{F98FC3DE-A9D9-46CF-B095-C6458811788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92D868B-00C6-4557-B0F6-F3057BF7C2AF}" vid="{53C61122-C48B-429C-92BA-86EC9BAA72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C4A13C0CA2C042A96898FF52FCDC61" ma:contentTypeVersion="13" ma:contentTypeDescription="Create a new document." ma:contentTypeScope="" ma:versionID="eaafe95191fc5f6b1d4fee12feb5e4bb">
  <xsd:schema xmlns:xsd="http://www.w3.org/2001/XMLSchema" xmlns:xs="http://www.w3.org/2001/XMLSchema" xmlns:p="http://schemas.microsoft.com/office/2006/metadata/properties" xmlns:ns2="947b49c1-b779-4173-a9b8-e322bfe24297" xmlns:ns3="ef516bc9-7540-43b0-8e05-106021154157" targetNamespace="http://schemas.microsoft.com/office/2006/metadata/properties" ma:root="true" ma:fieldsID="98648c42ada121a871ef2fb346f5f01d" ns2:_="" ns3:_="">
    <xsd:import namespace="947b49c1-b779-4173-a9b8-e322bfe24297"/>
    <xsd:import namespace="ef516bc9-7540-43b0-8e05-1060211541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b49c1-b779-4173-a9b8-e322bfe242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516bc9-7540-43b0-8e05-10602115415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3EB3E7-407E-4364-911F-2F66FDB89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7b49c1-b779-4173-a9b8-e322bfe24297"/>
    <ds:schemaRef ds:uri="ef516bc9-7540-43b0-8e05-1060211541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C5950E-3163-4D0B-A515-1FBD25FEAEAD}">
  <ds:schemaRefs>
    <ds:schemaRef ds:uri="http://schemas.microsoft.com/sharepoint/v3/contenttype/forms"/>
  </ds:schemaRefs>
</ds:datastoreItem>
</file>

<file path=customXml/itemProps3.xml><?xml version="1.0" encoding="utf-8"?>
<ds:datastoreItem xmlns:ds="http://schemas.openxmlformats.org/officeDocument/2006/customXml" ds:itemID="{B6F2525A-F6AF-46CC-8DD9-1544E2F3CF78}">
  <ds:schemaRefs>
    <ds:schemaRef ds:uri="http://schemas.microsoft.com/office/2006/documentManagement/types"/>
    <ds:schemaRef ds:uri="http://schemas.openxmlformats.org/package/2006/metadata/core-properties"/>
    <ds:schemaRef ds:uri="http://purl.org/dc/dcmitype/"/>
    <ds:schemaRef ds:uri="http://purl.org/dc/elements/1.1/"/>
    <ds:schemaRef ds:uri="http://purl.org/dc/terms/"/>
    <ds:schemaRef ds:uri="http://www.w3.org/XML/1998/namespace"/>
    <ds:schemaRef ds:uri="947b49c1-b779-4173-a9b8-e322bfe24297"/>
    <ds:schemaRef ds:uri="http://schemas.microsoft.com/office/infopath/2007/PartnerControls"/>
    <ds:schemaRef ds:uri="ef516bc9-7540-43b0-8e05-10602115415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Theme1</Template>
  <TotalTime>19932</TotalTime>
  <Words>1400</Words>
  <Application>Microsoft Office PowerPoint</Application>
  <PresentationFormat>On-screen Show (4:3)</PresentationFormat>
  <Paragraphs>170</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Times New Roman</vt:lpstr>
      <vt:lpstr>Theme1</vt:lpstr>
      <vt:lpstr>Custom Design</vt:lpstr>
      <vt:lpstr>      2024 Annual Trustees Conference  Productivity Funding Model March 26, 2024</vt:lpstr>
      <vt:lpstr>Performance Funding to Productivity Funding</vt:lpstr>
      <vt:lpstr>Productivity Funding Workgroup</vt:lpstr>
      <vt:lpstr>Productivity Funding Guiding Principles</vt:lpstr>
      <vt:lpstr>Productivity Funding</vt:lpstr>
      <vt:lpstr>Productivity Funding</vt:lpstr>
      <vt:lpstr>Productivity Funding</vt:lpstr>
      <vt:lpstr>Productivity Funding Timeline</vt:lpstr>
      <vt:lpstr>How does this data come together?</vt:lpstr>
      <vt:lpstr>How does this data come together?</vt:lpstr>
      <vt:lpstr>Credentials Metric</vt:lpstr>
      <vt:lpstr>Progression Metric</vt:lpstr>
      <vt:lpstr>Transfer Success Metric</vt:lpstr>
      <vt:lpstr>Gateway Course Success Metric</vt:lpstr>
      <vt:lpstr>Time to Degree Metric</vt:lpstr>
      <vt:lpstr>Credits at Completion Metric</vt:lpstr>
      <vt:lpstr>Diseconomies of Scale Adjustment</vt:lpstr>
      <vt:lpstr>Research Adjustment</vt:lpstr>
      <vt:lpstr>Core Expense Ratio Adjustment</vt:lpstr>
      <vt:lpstr>Faculty to Administrative Salary Ratio Adjustment</vt:lpstr>
      <vt:lpstr>Calculating Productivity Change</vt:lpstr>
      <vt:lpstr>Productivity Funding Distribution</vt:lpstr>
      <vt:lpstr>Productivity Funding Distribution 4-Year Universities</vt:lpstr>
      <vt:lpstr>Productivity Funding Distribution 4-Year Universities</vt:lpstr>
      <vt:lpstr>Productivity Funding Distribution 2-Year Colleges</vt:lpstr>
      <vt:lpstr>Productivity Funding Distribution 2-Year Colleges</vt:lpstr>
      <vt:lpstr>Productivity Funding Distribution 2-Year Colleges</vt:lpstr>
      <vt:lpstr>Productivity Funding Distribution 2-Year Colleges</vt:lpstr>
      <vt:lpstr>ADHE Productivity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Manual</dc:title>
  <dc:creator>BrandiH</dc:creator>
  <cp:lastModifiedBy>Nichole Abernathy (ADHE)</cp:lastModifiedBy>
  <cp:revision>864</cp:revision>
  <cp:lastPrinted>2024-03-24T15:18:15Z</cp:lastPrinted>
  <dcterms:created xsi:type="dcterms:W3CDTF">2011-02-07T19:10:58Z</dcterms:created>
  <dcterms:modified xsi:type="dcterms:W3CDTF">2024-03-25T17:29:27Z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0x01010050C4A13C0CA2C042A96898FF52FCDC61</vt:lpwstr>
  </property>
</Properties>
</file>